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handoutMasterIdLst>
    <p:handoutMasterId r:id="rId26"/>
  </p:handoutMasterIdLst>
  <p:sldIdLst>
    <p:sldId id="275" r:id="rId2"/>
    <p:sldId id="261" r:id="rId3"/>
    <p:sldId id="276" r:id="rId4"/>
    <p:sldId id="268" r:id="rId5"/>
    <p:sldId id="277" r:id="rId6"/>
    <p:sldId id="278" r:id="rId7"/>
    <p:sldId id="279" r:id="rId8"/>
    <p:sldId id="281" r:id="rId9"/>
    <p:sldId id="270" r:id="rId10"/>
    <p:sldId id="271" r:id="rId11"/>
    <p:sldId id="257" r:id="rId12"/>
    <p:sldId id="269" r:id="rId13"/>
    <p:sldId id="258" r:id="rId14"/>
    <p:sldId id="272" r:id="rId15"/>
    <p:sldId id="273" r:id="rId16"/>
    <p:sldId id="274" r:id="rId17"/>
    <p:sldId id="280" r:id="rId18"/>
    <p:sldId id="259" r:id="rId19"/>
    <p:sldId id="265" r:id="rId20"/>
    <p:sldId id="263" r:id="rId21"/>
    <p:sldId id="266" r:id="rId22"/>
    <p:sldId id="267" r:id="rId23"/>
    <p:sldId id="264" r:id="rId24"/>
  </p:sldIdLst>
  <p:sldSz cx="9144000" cy="6858000" type="screen4x3"/>
  <p:notesSz cx="6797675" cy="9926638"/>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11" d="100"/>
          <a:sy n="111" d="100"/>
        </p:scale>
        <p:origin x="-161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2293E4C2-E93D-426A-83E0-6592CBABEC03}" type="datetimeFigureOut">
              <a:rPr lang="sv-SE" smtClean="0"/>
              <a:t>2016-01-26</a:t>
            </a:fld>
            <a:endParaRPr lang="sv-SE"/>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sv-SE"/>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49D103A6-648F-48D2-9643-5D1F0B39C4C8}" type="slidenum">
              <a:rPr lang="sv-SE" smtClean="0"/>
              <a:t>‹#›</a:t>
            </a:fld>
            <a:endParaRPr lang="sv-SE"/>
          </a:p>
        </p:txBody>
      </p:sp>
    </p:spTree>
    <p:extLst>
      <p:ext uri="{BB962C8B-B14F-4D97-AF65-F5344CB8AC3E}">
        <p14:creationId xmlns:p14="http://schemas.microsoft.com/office/powerpoint/2010/main" val="28449624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B06FE8A6-04E7-2743-9352-D21AA6B8E20C}" type="datetimeFigureOut">
              <a:rPr lang="sv-SE" smtClean="0"/>
              <a:t>2016-01-26</a:t>
            </a:fld>
            <a:endParaRPr lang="sv-SE"/>
          </a:p>
        </p:txBody>
      </p:sp>
      <p:sp>
        <p:nvSpPr>
          <p:cNvPr id="4" name="Platshållare för bildobjekt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76C6B23-BEA5-7049-9A90-B38A0BAA60F8}" type="slidenum">
              <a:rPr lang="sv-SE" smtClean="0"/>
              <a:t>‹#›</a:t>
            </a:fld>
            <a:endParaRPr lang="sv-SE"/>
          </a:p>
        </p:txBody>
      </p:sp>
    </p:spTree>
    <p:extLst>
      <p:ext uri="{BB962C8B-B14F-4D97-AF65-F5344CB8AC3E}">
        <p14:creationId xmlns:p14="http://schemas.microsoft.com/office/powerpoint/2010/main" val="57422186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sv-SE" dirty="0" smtClean="0">
                <a:ea typeface="ＭＳ Ｐゴシック" charset="0"/>
                <a:cs typeface="ＭＳ Ｐゴシック" charset="0"/>
              </a:rPr>
              <a:t>Kollektiv /individuell autonomi…..</a:t>
            </a:r>
            <a:endParaRPr lang="sv-SE" dirty="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A879DEA8-0ADD-244F-BAD3-326E6DE9C7FD}" type="datetimeFigureOut">
              <a:rPr lang="sv-SE" smtClean="0"/>
              <a:t>2016-01-26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C52F4B21-FCC1-3F4C-A7DE-39824F51704F}" type="slidenum">
              <a:rPr lang="sv-SE" smtClean="0"/>
              <a:t>‹#›</a:t>
            </a:fld>
            <a:endParaRPr lang="sv-SE"/>
          </a:p>
        </p:txBody>
      </p:sp>
    </p:spTree>
    <p:extLst>
      <p:ext uri="{BB962C8B-B14F-4D97-AF65-F5344CB8AC3E}">
        <p14:creationId xmlns:p14="http://schemas.microsoft.com/office/powerpoint/2010/main" val="1403344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A879DEA8-0ADD-244F-BAD3-326E6DE9C7FD}" type="datetimeFigureOut">
              <a:rPr lang="sv-SE" smtClean="0"/>
              <a:t>2016-01-26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C52F4B21-FCC1-3F4C-A7DE-39824F51704F}" type="slidenum">
              <a:rPr lang="sv-SE" smtClean="0"/>
              <a:t>‹#›</a:t>
            </a:fld>
            <a:endParaRPr lang="sv-SE"/>
          </a:p>
        </p:txBody>
      </p:sp>
    </p:spTree>
    <p:extLst>
      <p:ext uri="{BB962C8B-B14F-4D97-AF65-F5344CB8AC3E}">
        <p14:creationId xmlns:p14="http://schemas.microsoft.com/office/powerpoint/2010/main" val="754440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A879DEA8-0ADD-244F-BAD3-326E6DE9C7FD}" type="datetimeFigureOut">
              <a:rPr lang="sv-SE" smtClean="0"/>
              <a:t>2016-01-26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C52F4B21-FCC1-3F4C-A7DE-39824F51704F}" type="slidenum">
              <a:rPr lang="sv-SE" smtClean="0"/>
              <a:t>‹#›</a:t>
            </a:fld>
            <a:endParaRPr lang="sv-SE"/>
          </a:p>
        </p:txBody>
      </p:sp>
    </p:spTree>
    <p:extLst>
      <p:ext uri="{BB962C8B-B14F-4D97-AF65-F5344CB8AC3E}">
        <p14:creationId xmlns:p14="http://schemas.microsoft.com/office/powerpoint/2010/main" val="194517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A879DEA8-0ADD-244F-BAD3-326E6DE9C7FD}" type="datetimeFigureOut">
              <a:rPr lang="sv-SE" smtClean="0"/>
              <a:t>2016-01-26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C52F4B21-FCC1-3F4C-A7DE-39824F51704F}" type="slidenum">
              <a:rPr lang="sv-SE" smtClean="0"/>
              <a:t>‹#›</a:t>
            </a:fld>
            <a:endParaRPr lang="sv-SE"/>
          </a:p>
        </p:txBody>
      </p:sp>
    </p:spTree>
    <p:extLst>
      <p:ext uri="{BB962C8B-B14F-4D97-AF65-F5344CB8AC3E}">
        <p14:creationId xmlns:p14="http://schemas.microsoft.com/office/powerpoint/2010/main" val="424047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A879DEA8-0ADD-244F-BAD3-326E6DE9C7FD}" type="datetimeFigureOut">
              <a:rPr lang="sv-SE" smtClean="0"/>
              <a:t>2016-01-26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C52F4B21-FCC1-3F4C-A7DE-39824F51704F}" type="slidenum">
              <a:rPr lang="sv-SE" smtClean="0"/>
              <a:t>‹#›</a:t>
            </a:fld>
            <a:endParaRPr lang="sv-SE"/>
          </a:p>
        </p:txBody>
      </p:sp>
    </p:spTree>
    <p:extLst>
      <p:ext uri="{BB962C8B-B14F-4D97-AF65-F5344CB8AC3E}">
        <p14:creationId xmlns:p14="http://schemas.microsoft.com/office/powerpoint/2010/main" val="3616227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A879DEA8-0ADD-244F-BAD3-326E6DE9C7FD}" type="datetimeFigureOut">
              <a:rPr lang="sv-SE" smtClean="0"/>
              <a:t>2016-01-26</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C52F4B21-FCC1-3F4C-A7DE-39824F51704F}" type="slidenum">
              <a:rPr lang="sv-SE" smtClean="0"/>
              <a:t>‹#›</a:t>
            </a:fld>
            <a:endParaRPr lang="sv-SE"/>
          </a:p>
        </p:txBody>
      </p:sp>
    </p:spTree>
    <p:extLst>
      <p:ext uri="{BB962C8B-B14F-4D97-AF65-F5344CB8AC3E}">
        <p14:creationId xmlns:p14="http://schemas.microsoft.com/office/powerpoint/2010/main" val="139903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A879DEA8-0ADD-244F-BAD3-326E6DE9C7FD}" type="datetimeFigureOut">
              <a:rPr lang="sv-SE" smtClean="0"/>
              <a:t>2016-01-26</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C52F4B21-FCC1-3F4C-A7DE-39824F51704F}" type="slidenum">
              <a:rPr lang="sv-SE" smtClean="0"/>
              <a:t>‹#›</a:t>
            </a:fld>
            <a:endParaRPr lang="sv-SE"/>
          </a:p>
        </p:txBody>
      </p:sp>
    </p:spTree>
    <p:extLst>
      <p:ext uri="{BB962C8B-B14F-4D97-AF65-F5344CB8AC3E}">
        <p14:creationId xmlns:p14="http://schemas.microsoft.com/office/powerpoint/2010/main" val="3242556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A879DEA8-0ADD-244F-BAD3-326E6DE9C7FD}" type="datetimeFigureOut">
              <a:rPr lang="sv-SE" smtClean="0"/>
              <a:t>2016-01-26</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C52F4B21-FCC1-3F4C-A7DE-39824F51704F}" type="slidenum">
              <a:rPr lang="sv-SE" smtClean="0"/>
              <a:t>‹#›</a:t>
            </a:fld>
            <a:endParaRPr lang="sv-SE"/>
          </a:p>
        </p:txBody>
      </p:sp>
    </p:spTree>
    <p:extLst>
      <p:ext uri="{BB962C8B-B14F-4D97-AF65-F5344CB8AC3E}">
        <p14:creationId xmlns:p14="http://schemas.microsoft.com/office/powerpoint/2010/main" val="1713316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A879DEA8-0ADD-244F-BAD3-326E6DE9C7FD}" type="datetimeFigureOut">
              <a:rPr lang="sv-SE" smtClean="0"/>
              <a:t>2016-01-26</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C52F4B21-FCC1-3F4C-A7DE-39824F51704F}" type="slidenum">
              <a:rPr lang="sv-SE" smtClean="0"/>
              <a:t>‹#›</a:t>
            </a:fld>
            <a:endParaRPr lang="sv-SE"/>
          </a:p>
        </p:txBody>
      </p:sp>
    </p:spTree>
    <p:extLst>
      <p:ext uri="{BB962C8B-B14F-4D97-AF65-F5344CB8AC3E}">
        <p14:creationId xmlns:p14="http://schemas.microsoft.com/office/powerpoint/2010/main" val="61837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A879DEA8-0ADD-244F-BAD3-326E6DE9C7FD}" type="datetimeFigureOut">
              <a:rPr lang="sv-SE" smtClean="0"/>
              <a:t>2016-01-26</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C52F4B21-FCC1-3F4C-A7DE-39824F51704F}" type="slidenum">
              <a:rPr lang="sv-SE" smtClean="0"/>
              <a:t>‹#›</a:t>
            </a:fld>
            <a:endParaRPr lang="sv-SE"/>
          </a:p>
        </p:txBody>
      </p:sp>
    </p:spTree>
    <p:extLst>
      <p:ext uri="{BB962C8B-B14F-4D97-AF65-F5344CB8AC3E}">
        <p14:creationId xmlns:p14="http://schemas.microsoft.com/office/powerpoint/2010/main" val="2511840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A879DEA8-0ADD-244F-BAD3-326E6DE9C7FD}" type="datetimeFigureOut">
              <a:rPr lang="sv-SE" smtClean="0"/>
              <a:t>2016-01-26</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C52F4B21-FCC1-3F4C-A7DE-39824F51704F}" type="slidenum">
              <a:rPr lang="sv-SE" smtClean="0"/>
              <a:t>‹#›</a:t>
            </a:fld>
            <a:endParaRPr lang="sv-SE"/>
          </a:p>
        </p:txBody>
      </p:sp>
    </p:spTree>
    <p:extLst>
      <p:ext uri="{BB962C8B-B14F-4D97-AF65-F5344CB8AC3E}">
        <p14:creationId xmlns:p14="http://schemas.microsoft.com/office/powerpoint/2010/main" val="3343772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79DEA8-0ADD-244F-BAD3-326E6DE9C7FD}" type="datetimeFigureOut">
              <a:rPr lang="sv-SE" smtClean="0"/>
              <a:t>2016-01-26</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2F4B21-FCC1-3F4C-A7DE-39824F51704F}" type="slidenum">
              <a:rPr lang="sv-SE" smtClean="0"/>
              <a:t>‹#›</a:t>
            </a:fld>
            <a:endParaRPr lang="sv-SE"/>
          </a:p>
        </p:txBody>
      </p:sp>
    </p:spTree>
    <p:extLst>
      <p:ext uri="{BB962C8B-B14F-4D97-AF65-F5344CB8AC3E}">
        <p14:creationId xmlns:p14="http://schemas.microsoft.com/office/powerpoint/2010/main" val="3729230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sv-SE" sz="2800" dirty="0" smtClean="0"/>
              <a:t>På väg mot en professionell yrkesidentitet</a:t>
            </a:r>
            <a:br>
              <a:rPr lang="sv-SE" sz="2800" dirty="0" smtClean="0"/>
            </a:br>
            <a:endParaRPr lang="sv-SE" sz="2800" dirty="0"/>
          </a:p>
        </p:txBody>
      </p:sp>
      <p:sp>
        <p:nvSpPr>
          <p:cNvPr id="3" name="Subtitle 2"/>
          <p:cNvSpPr>
            <a:spLocks noGrp="1"/>
          </p:cNvSpPr>
          <p:nvPr>
            <p:ph type="subTitle" idx="1"/>
          </p:nvPr>
        </p:nvSpPr>
        <p:spPr>
          <a:xfrm>
            <a:off x="1371600" y="3886200"/>
            <a:ext cx="6400800" cy="2375452"/>
          </a:xfrm>
        </p:spPr>
        <p:txBody>
          <a:bodyPr>
            <a:normAutofit fontScale="62500" lnSpcReduction="20000"/>
          </a:bodyPr>
          <a:lstStyle/>
          <a:p>
            <a:r>
              <a:rPr lang="sv-SE" dirty="0" smtClean="0"/>
              <a:t>Utbildningsvetenskaplig kärna (UVK) </a:t>
            </a:r>
          </a:p>
          <a:p>
            <a:r>
              <a:rPr lang="sv-SE" sz="4600" b="1" dirty="0" smtClean="0">
                <a:solidFill>
                  <a:srgbClr val="FF0000"/>
                </a:solidFill>
              </a:rPr>
              <a:t>I</a:t>
            </a:r>
          </a:p>
          <a:p>
            <a:r>
              <a:rPr lang="sv-SE" dirty="0" smtClean="0"/>
              <a:t> II</a:t>
            </a:r>
          </a:p>
          <a:p>
            <a:r>
              <a:rPr lang="sv-SE" dirty="0" smtClean="0"/>
              <a:t> III</a:t>
            </a:r>
          </a:p>
          <a:p>
            <a:endParaRPr lang="sv-SE" dirty="0" smtClean="0"/>
          </a:p>
          <a:p>
            <a:r>
              <a:rPr lang="sv-SE" dirty="0" smtClean="0"/>
              <a:t>Som bas för att långsiktigt utveckla kvaliteten i lärarutbildningen</a:t>
            </a:r>
          </a:p>
          <a:p>
            <a:endParaRPr lang="sv-SE" dirty="0" smtClean="0"/>
          </a:p>
          <a:p>
            <a:endParaRPr lang="sv-SE" dirty="0"/>
          </a:p>
        </p:txBody>
      </p:sp>
    </p:spTree>
    <p:extLst>
      <p:ext uri="{BB962C8B-B14F-4D97-AF65-F5344CB8AC3E}">
        <p14:creationId xmlns:p14="http://schemas.microsoft.com/office/powerpoint/2010/main" val="20815890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4"/>
          <p:cNvSpPr txBox="1">
            <a:spLocks noChangeArrowheads="1"/>
          </p:cNvSpPr>
          <p:nvPr/>
        </p:nvSpPr>
        <p:spPr bwMode="auto">
          <a:xfrm>
            <a:off x="1763688" y="476672"/>
            <a:ext cx="47339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charset="0"/>
                <a:ea typeface="ＭＳ Ｐゴシック" charset="0"/>
              </a:defRPr>
            </a:lvl1pPr>
            <a:lvl2pPr marL="742950" indent="-285750" eaLnBrk="0" hangingPunct="0">
              <a:defRPr>
                <a:solidFill>
                  <a:schemeClr val="tx1"/>
                </a:solidFill>
                <a:latin typeface="Tahoma" charset="0"/>
                <a:ea typeface="ＭＳ Ｐゴシック" charset="0"/>
              </a:defRPr>
            </a:lvl2pPr>
            <a:lvl3pPr marL="1143000" indent="-228600" eaLnBrk="0" hangingPunct="0">
              <a:defRPr>
                <a:solidFill>
                  <a:schemeClr val="tx1"/>
                </a:solidFill>
                <a:latin typeface="Tahoma" charset="0"/>
                <a:ea typeface="ＭＳ Ｐゴシック" charset="0"/>
              </a:defRPr>
            </a:lvl3pPr>
            <a:lvl4pPr marL="1600200" indent="-228600" eaLnBrk="0" hangingPunct="0">
              <a:defRPr>
                <a:solidFill>
                  <a:schemeClr val="tx1"/>
                </a:solidFill>
                <a:latin typeface="Tahoma" charset="0"/>
                <a:ea typeface="ＭＳ Ｐゴシック" charset="0"/>
              </a:defRPr>
            </a:lvl4pPr>
            <a:lvl5pPr marL="2057400" indent="-228600" eaLnBrk="0" hangingPunct="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sv-SE" sz="2400" b="1" dirty="0" smtClean="0">
                <a:latin typeface="Times New Roman" charset="0"/>
              </a:rPr>
              <a:t>Skolkulturer och Aktörsberedskap</a:t>
            </a:r>
          </a:p>
          <a:p>
            <a:r>
              <a:rPr lang="sv-SE" sz="1200" dirty="0" smtClean="0">
                <a:latin typeface="Times New Roman" charset="0"/>
              </a:rPr>
              <a:t>(Berg 2003)</a:t>
            </a:r>
            <a:endParaRPr lang="sv-SE" sz="1200" dirty="0">
              <a:latin typeface="Times New Roman" charset="0"/>
            </a:endParaRPr>
          </a:p>
        </p:txBody>
      </p:sp>
      <p:sp>
        <p:nvSpPr>
          <p:cNvPr id="31748" name="Text Box 6"/>
          <p:cNvSpPr txBox="1">
            <a:spLocks noChangeArrowheads="1"/>
          </p:cNvSpPr>
          <p:nvPr/>
        </p:nvSpPr>
        <p:spPr bwMode="auto">
          <a:xfrm>
            <a:off x="2366963" y="3454400"/>
            <a:ext cx="161766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charset="0"/>
                <a:ea typeface="ＭＳ Ｐゴシック" charset="0"/>
              </a:defRPr>
            </a:lvl1pPr>
            <a:lvl2pPr marL="742950" indent="-285750" eaLnBrk="0" hangingPunct="0">
              <a:defRPr>
                <a:solidFill>
                  <a:schemeClr val="tx1"/>
                </a:solidFill>
                <a:latin typeface="Tahoma" charset="0"/>
                <a:ea typeface="ＭＳ Ｐゴシック" charset="0"/>
              </a:defRPr>
            </a:lvl2pPr>
            <a:lvl3pPr marL="1143000" indent="-228600" eaLnBrk="0" hangingPunct="0">
              <a:defRPr>
                <a:solidFill>
                  <a:schemeClr val="tx1"/>
                </a:solidFill>
                <a:latin typeface="Tahoma" charset="0"/>
                <a:ea typeface="ＭＳ Ｐゴシック" charset="0"/>
              </a:defRPr>
            </a:lvl3pPr>
            <a:lvl4pPr marL="1600200" indent="-228600" eaLnBrk="0" hangingPunct="0">
              <a:defRPr>
                <a:solidFill>
                  <a:schemeClr val="tx1"/>
                </a:solidFill>
                <a:latin typeface="Tahoma" charset="0"/>
                <a:ea typeface="ＭＳ Ｐゴシック" charset="0"/>
              </a:defRPr>
            </a:lvl4pPr>
            <a:lvl5pPr marL="2057400" indent="-228600" eaLnBrk="0" hangingPunct="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sv-SE" sz="1400">
                <a:latin typeface="Times New Roman" charset="0"/>
              </a:rPr>
              <a:t>ensamarbete </a:t>
            </a:r>
          </a:p>
          <a:p>
            <a:r>
              <a:rPr lang="sv-SE" sz="1400">
                <a:latin typeface="Times New Roman" charset="0"/>
              </a:rPr>
              <a:t>klassrumsorienterad</a:t>
            </a:r>
          </a:p>
        </p:txBody>
      </p:sp>
      <p:sp>
        <p:nvSpPr>
          <p:cNvPr id="31749" name="Text Box 7"/>
          <p:cNvSpPr txBox="1">
            <a:spLocks noChangeArrowheads="1"/>
          </p:cNvSpPr>
          <p:nvPr/>
        </p:nvSpPr>
        <p:spPr bwMode="auto">
          <a:xfrm>
            <a:off x="2724150" y="2549525"/>
            <a:ext cx="2771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charset="0"/>
                <a:ea typeface="ＭＳ Ｐゴシック" charset="0"/>
              </a:defRPr>
            </a:lvl1pPr>
            <a:lvl2pPr marL="742950" indent="-285750" eaLnBrk="0" hangingPunct="0">
              <a:defRPr>
                <a:solidFill>
                  <a:schemeClr val="tx1"/>
                </a:solidFill>
                <a:latin typeface="Tahoma" charset="0"/>
                <a:ea typeface="ＭＳ Ｐゴシック" charset="0"/>
              </a:defRPr>
            </a:lvl2pPr>
            <a:lvl3pPr marL="1143000" indent="-228600" eaLnBrk="0" hangingPunct="0">
              <a:defRPr>
                <a:solidFill>
                  <a:schemeClr val="tx1"/>
                </a:solidFill>
                <a:latin typeface="Tahoma" charset="0"/>
                <a:ea typeface="ＭＳ Ｐゴシック" charset="0"/>
              </a:defRPr>
            </a:lvl3pPr>
            <a:lvl4pPr marL="1600200" indent="-228600" eaLnBrk="0" hangingPunct="0">
              <a:defRPr>
                <a:solidFill>
                  <a:schemeClr val="tx1"/>
                </a:solidFill>
                <a:latin typeface="Tahoma" charset="0"/>
                <a:ea typeface="ＭＳ Ｐゴシック" charset="0"/>
              </a:defRPr>
            </a:lvl4pPr>
            <a:lvl5pPr marL="2057400" indent="-228600" eaLnBrk="0" hangingPunct="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sv-SE" sz="2400">
                <a:latin typeface="Times New Roman" charset="0"/>
              </a:rPr>
              <a:t>Lärarprofessionalism</a:t>
            </a:r>
          </a:p>
        </p:txBody>
      </p:sp>
      <p:sp>
        <p:nvSpPr>
          <p:cNvPr id="31750" name="Text Box 8"/>
          <p:cNvSpPr txBox="1">
            <a:spLocks noChangeArrowheads="1"/>
          </p:cNvSpPr>
          <p:nvPr/>
        </p:nvSpPr>
        <p:spPr bwMode="auto">
          <a:xfrm>
            <a:off x="2195513" y="2997200"/>
            <a:ext cx="48656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charset="0"/>
                <a:ea typeface="ＭＳ Ｐゴシック" charset="0"/>
              </a:defRPr>
            </a:lvl1pPr>
            <a:lvl2pPr marL="742950" indent="-285750" eaLnBrk="0" hangingPunct="0">
              <a:defRPr>
                <a:solidFill>
                  <a:schemeClr val="tx1"/>
                </a:solidFill>
                <a:latin typeface="Tahoma" charset="0"/>
                <a:ea typeface="ＭＳ Ｐゴシック" charset="0"/>
              </a:defRPr>
            </a:lvl2pPr>
            <a:lvl3pPr marL="1143000" indent="-228600" eaLnBrk="0" hangingPunct="0">
              <a:defRPr>
                <a:solidFill>
                  <a:schemeClr val="tx1"/>
                </a:solidFill>
                <a:latin typeface="Tahoma" charset="0"/>
                <a:ea typeface="ＭＳ Ｐゴシック" charset="0"/>
              </a:defRPr>
            </a:lvl3pPr>
            <a:lvl4pPr marL="1600200" indent="-228600" eaLnBrk="0" hangingPunct="0">
              <a:defRPr>
                <a:solidFill>
                  <a:schemeClr val="tx1"/>
                </a:solidFill>
                <a:latin typeface="Tahoma" charset="0"/>
                <a:ea typeface="ＭＳ Ｐゴシック" charset="0"/>
              </a:defRPr>
            </a:lvl4pPr>
            <a:lvl5pPr marL="2057400" indent="-228600" eaLnBrk="0" hangingPunct="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sv-SE" sz="1400">
                <a:latin typeface="Times New Roman" charset="0"/>
              </a:rPr>
              <a:t>Avgränsad aktörsberedskap                  Utvidgad aktörsberedskap </a:t>
            </a:r>
          </a:p>
        </p:txBody>
      </p:sp>
      <p:sp>
        <p:nvSpPr>
          <p:cNvPr id="31751" name="Rectangle 9"/>
          <p:cNvSpPr>
            <a:spLocks noChangeArrowheads="1"/>
          </p:cNvSpPr>
          <p:nvPr/>
        </p:nvSpPr>
        <p:spPr bwMode="auto">
          <a:xfrm>
            <a:off x="4805363" y="3454400"/>
            <a:ext cx="1914525"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sv-SE" sz="1400">
                <a:latin typeface="Times New Roman" charset="0"/>
              </a:rPr>
              <a:t>kollektivt fokuserande </a:t>
            </a:r>
          </a:p>
          <a:p>
            <a:pPr eaLnBrk="0" hangingPunct="0"/>
            <a:r>
              <a:rPr lang="sv-SE" sz="1400">
                <a:latin typeface="Times New Roman" charset="0"/>
              </a:rPr>
              <a:t>skolan som organisation</a:t>
            </a:r>
          </a:p>
          <a:p>
            <a:pPr eaLnBrk="0" hangingPunct="0"/>
            <a:endParaRPr lang="sv-SE" sz="1400">
              <a:latin typeface="Times New Roman" charset="0"/>
            </a:endParaRPr>
          </a:p>
          <a:p>
            <a:pPr eaLnBrk="0" hangingPunct="0"/>
            <a:endParaRPr lang="sv-SE" sz="1400">
              <a:latin typeface="Times New Roman" charset="0"/>
            </a:endParaRPr>
          </a:p>
          <a:p>
            <a:pPr eaLnBrk="0" hangingPunct="0"/>
            <a:endParaRPr lang="sv-SE" sz="1400">
              <a:latin typeface="Times New Roman" charset="0"/>
            </a:endParaRPr>
          </a:p>
          <a:p>
            <a:pPr eaLnBrk="0" hangingPunct="0"/>
            <a:r>
              <a:rPr lang="sv-SE" sz="1400">
                <a:latin typeface="Times New Roman" charset="0"/>
              </a:rPr>
              <a:t>flexibilitet, samarbete,</a:t>
            </a:r>
          </a:p>
          <a:p>
            <a:pPr eaLnBrk="0" hangingPunct="0"/>
            <a:r>
              <a:rPr lang="sv-SE" sz="1400">
                <a:latin typeface="Times New Roman" charset="0"/>
              </a:rPr>
              <a:t>framförhållning</a:t>
            </a:r>
          </a:p>
        </p:txBody>
      </p:sp>
      <p:sp>
        <p:nvSpPr>
          <p:cNvPr id="31752" name="Text Box 10"/>
          <p:cNvSpPr txBox="1">
            <a:spLocks noChangeArrowheads="1"/>
          </p:cNvSpPr>
          <p:nvPr/>
        </p:nvSpPr>
        <p:spPr bwMode="auto">
          <a:xfrm>
            <a:off x="2214563" y="4521200"/>
            <a:ext cx="222368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charset="0"/>
                <a:ea typeface="ＭＳ Ｐゴシック" charset="0"/>
              </a:defRPr>
            </a:lvl1pPr>
            <a:lvl2pPr marL="742950" indent="-285750" eaLnBrk="0" hangingPunct="0">
              <a:defRPr>
                <a:solidFill>
                  <a:schemeClr val="tx1"/>
                </a:solidFill>
                <a:latin typeface="Tahoma" charset="0"/>
                <a:ea typeface="ＭＳ Ｐゴシック" charset="0"/>
              </a:defRPr>
            </a:lvl2pPr>
            <a:lvl3pPr marL="1143000" indent="-228600" eaLnBrk="0" hangingPunct="0">
              <a:defRPr>
                <a:solidFill>
                  <a:schemeClr val="tx1"/>
                </a:solidFill>
                <a:latin typeface="Tahoma" charset="0"/>
                <a:ea typeface="ＭＳ Ｐゴシック" charset="0"/>
              </a:defRPr>
            </a:lvl3pPr>
            <a:lvl4pPr marL="1600200" indent="-228600" eaLnBrk="0" hangingPunct="0">
              <a:defRPr>
                <a:solidFill>
                  <a:schemeClr val="tx1"/>
                </a:solidFill>
                <a:latin typeface="Tahoma" charset="0"/>
                <a:ea typeface="ＭＳ Ｐゴシック" charset="0"/>
              </a:defRPr>
            </a:lvl4pPr>
            <a:lvl5pPr marL="2057400" indent="-228600" eaLnBrk="0" hangingPunct="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sv-SE" sz="1400" dirty="0">
                <a:latin typeface="Times New Roman" charset="0"/>
              </a:rPr>
              <a:t>konservatism, </a:t>
            </a:r>
            <a:r>
              <a:rPr lang="sv-SE" sz="1400" dirty="0" smtClean="0">
                <a:latin typeface="Times New Roman" charset="0"/>
              </a:rPr>
              <a:t>individualism</a:t>
            </a:r>
          </a:p>
          <a:p>
            <a:r>
              <a:rPr lang="sv-SE" sz="1400" dirty="0" err="1" smtClean="0">
                <a:latin typeface="Times New Roman" charset="0"/>
              </a:rPr>
              <a:t>nuorientering</a:t>
            </a:r>
            <a:endParaRPr lang="sv-SE" sz="2800" dirty="0">
              <a:latin typeface="Times New Roman" charset="0"/>
            </a:endParaRPr>
          </a:p>
        </p:txBody>
      </p:sp>
      <p:sp>
        <p:nvSpPr>
          <p:cNvPr id="31753" name="Text Box 11"/>
          <p:cNvSpPr txBox="1">
            <a:spLocks noChangeArrowheads="1"/>
          </p:cNvSpPr>
          <p:nvPr/>
        </p:nvSpPr>
        <p:spPr bwMode="auto">
          <a:xfrm>
            <a:off x="995363" y="5511800"/>
            <a:ext cx="11255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charset="0"/>
                <a:ea typeface="ＭＳ Ｐゴシック" charset="0"/>
              </a:defRPr>
            </a:lvl1pPr>
            <a:lvl2pPr marL="742950" indent="-285750" eaLnBrk="0" hangingPunct="0">
              <a:defRPr>
                <a:solidFill>
                  <a:schemeClr val="tx1"/>
                </a:solidFill>
                <a:latin typeface="Tahoma" charset="0"/>
                <a:ea typeface="ＭＳ Ｐゴシック" charset="0"/>
              </a:defRPr>
            </a:lvl2pPr>
            <a:lvl3pPr marL="1143000" indent="-228600" eaLnBrk="0" hangingPunct="0">
              <a:defRPr>
                <a:solidFill>
                  <a:schemeClr val="tx1"/>
                </a:solidFill>
                <a:latin typeface="Tahoma" charset="0"/>
                <a:ea typeface="ＭＳ Ｐゴシック" charset="0"/>
              </a:defRPr>
            </a:lvl3pPr>
            <a:lvl4pPr marL="1600200" indent="-228600" eaLnBrk="0" hangingPunct="0">
              <a:defRPr>
                <a:solidFill>
                  <a:schemeClr val="tx1"/>
                </a:solidFill>
                <a:latin typeface="Tahoma" charset="0"/>
                <a:ea typeface="ＭＳ Ｐゴシック" charset="0"/>
              </a:defRPr>
            </a:lvl4pPr>
            <a:lvl5pPr marL="2057400" indent="-228600" eaLnBrk="0" hangingPunct="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sv-SE" sz="1400">
                <a:latin typeface="Times New Roman" charset="0"/>
              </a:rPr>
              <a:t>Kunskapsbas</a:t>
            </a:r>
            <a:endParaRPr lang="sv-SE" sz="2400">
              <a:latin typeface="Times New Roman" charset="0"/>
            </a:endParaRPr>
          </a:p>
        </p:txBody>
      </p:sp>
      <p:sp>
        <p:nvSpPr>
          <p:cNvPr id="31754" name="Rectangle 12"/>
          <p:cNvSpPr>
            <a:spLocks noChangeArrowheads="1"/>
          </p:cNvSpPr>
          <p:nvPr/>
        </p:nvSpPr>
        <p:spPr bwMode="auto">
          <a:xfrm>
            <a:off x="919163" y="4445000"/>
            <a:ext cx="112082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sv-SE" sz="1400" dirty="0" err="1">
                <a:latin typeface="Times New Roman" charset="0"/>
              </a:rPr>
              <a:t>Yrkesethos</a:t>
            </a:r>
            <a:r>
              <a:rPr lang="sv-SE" sz="1400" dirty="0">
                <a:latin typeface="Times New Roman" charset="0"/>
              </a:rPr>
              <a:t>/	</a:t>
            </a:r>
          </a:p>
          <a:p>
            <a:pPr eaLnBrk="0" hangingPunct="0"/>
            <a:r>
              <a:rPr lang="sv-SE" sz="1400" dirty="0">
                <a:latin typeface="Times New Roman" charset="0"/>
              </a:rPr>
              <a:t>k</a:t>
            </a:r>
            <a:r>
              <a:rPr lang="sv-SE" sz="1400" dirty="0" smtClean="0">
                <a:latin typeface="Times New Roman" charset="0"/>
              </a:rPr>
              <a:t>åranda/</a:t>
            </a:r>
          </a:p>
          <a:p>
            <a:pPr eaLnBrk="0" hangingPunct="0"/>
            <a:r>
              <a:rPr lang="sv-SE" sz="1400" dirty="0" smtClean="0">
                <a:latin typeface="Times New Roman" charset="0"/>
              </a:rPr>
              <a:t>yrkesnormer</a:t>
            </a:r>
            <a:endParaRPr lang="sv-SE" sz="1400" dirty="0">
              <a:latin typeface="Times New Roman" charset="0"/>
            </a:endParaRPr>
          </a:p>
        </p:txBody>
      </p:sp>
      <p:sp>
        <p:nvSpPr>
          <p:cNvPr id="31755" name="Rectangle 13"/>
          <p:cNvSpPr>
            <a:spLocks noChangeArrowheads="1"/>
          </p:cNvSpPr>
          <p:nvPr/>
        </p:nvSpPr>
        <p:spPr bwMode="auto">
          <a:xfrm>
            <a:off x="995363" y="3606800"/>
            <a:ext cx="8556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sv-SE" sz="1400">
                <a:latin typeface="Times New Roman" charset="0"/>
              </a:rPr>
              <a:t>Autonom</a:t>
            </a:r>
          </a:p>
        </p:txBody>
      </p:sp>
      <p:sp>
        <p:nvSpPr>
          <p:cNvPr id="31756" name="Text Box 14"/>
          <p:cNvSpPr txBox="1">
            <a:spLocks noChangeArrowheads="1"/>
          </p:cNvSpPr>
          <p:nvPr/>
        </p:nvSpPr>
        <p:spPr bwMode="auto">
          <a:xfrm>
            <a:off x="2267744" y="5445224"/>
            <a:ext cx="21869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charset="0"/>
                <a:ea typeface="ＭＳ Ｐゴシック" charset="0"/>
              </a:defRPr>
            </a:lvl1pPr>
            <a:lvl2pPr marL="742950" indent="-285750" eaLnBrk="0" hangingPunct="0">
              <a:defRPr>
                <a:solidFill>
                  <a:schemeClr val="tx1"/>
                </a:solidFill>
                <a:latin typeface="Tahoma" charset="0"/>
                <a:ea typeface="ＭＳ Ｐゴシック" charset="0"/>
              </a:defRPr>
            </a:lvl2pPr>
            <a:lvl3pPr marL="1143000" indent="-228600" eaLnBrk="0" hangingPunct="0">
              <a:defRPr>
                <a:solidFill>
                  <a:schemeClr val="tx1"/>
                </a:solidFill>
                <a:latin typeface="Tahoma" charset="0"/>
                <a:ea typeface="ＭＳ Ｐゴシック" charset="0"/>
              </a:defRPr>
            </a:lvl3pPr>
            <a:lvl4pPr marL="1600200" indent="-228600" eaLnBrk="0" hangingPunct="0">
              <a:defRPr>
                <a:solidFill>
                  <a:schemeClr val="tx1"/>
                </a:solidFill>
                <a:latin typeface="Tahoma" charset="0"/>
                <a:ea typeface="ＭＳ Ｐゴシック" charset="0"/>
              </a:defRPr>
            </a:lvl4pPr>
            <a:lvl5pPr marL="2057400" indent="-228600" eaLnBrk="0" hangingPunct="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sv-SE" sz="1400" dirty="0">
                <a:latin typeface="Times New Roman" charset="0"/>
              </a:rPr>
              <a:t>Ämnen, allmän- </a:t>
            </a:r>
          </a:p>
          <a:p>
            <a:r>
              <a:rPr lang="sv-SE" sz="1400" dirty="0">
                <a:latin typeface="Times New Roman" charset="0"/>
              </a:rPr>
              <a:t>och </a:t>
            </a:r>
            <a:r>
              <a:rPr lang="sv-SE" sz="1400" dirty="0" smtClean="0">
                <a:latin typeface="Times New Roman" charset="0"/>
              </a:rPr>
              <a:t>ämnesmetodik/didaktik</a:t>
            </a:r>
            <a:endParaRPr lang="sv-SE" sz="1400" dirty="0">
              <a:latin typeface="Times New Roman" charset="0"/>
            </a:endParaRPr>
          </a:p>
        </p:txBody>
      </p:sp>
      <p:sp>
        <p:nvSpPr>
          <p:cNvPr id="31757" name="Text Box 15"/>
          <p:cNvSpPr txBox="1">
            <a:spLocks noChangeArrowheads="1"/>
          </p:cNvSpPr>
          <p:nvPr/>
        </p:nvSpPr>
        <p:spPr bwMode="auto">
          <a:xfrm>
            <a:off x="4729163" y="5283200"/>
            <a:ext cx="243205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charset="0"/>
                <a:ea typeface="ＭＳ Ｐゴシック" charset="0"/>
              </a:defRPr>
            </a:lvl1pPr>
            <a:lvl2pPr marL="742950" indent="-285750" eaLnBrk="0" hangingPunct="0">
              <a:defRPr>
                <a:solidFill>
                  <a:schemeClr val="tx1"/>
                </a:solidFill>
                <a:latin typeface="Tahoma" charset="0"/>
                <a:ea typeface="ＭＳ Ｐゴシック" charset="0"/>
              </a:defRPr>
            </a:lvl2pPr>
            <a:lvl3pPr marL="1143000" indent="-228600" eaLnBrk="0" hangingPunct="0">
              <a:defRPr>
                <a:solidFill>
                  <a:schemeClr val="tx1"/>
                </a:solidFill>
                <a:latin typeface="Tahoma" charset="0"/>
                <a:ea typeface="ＭＳ Ｐゴシック" charset="0"/>
              </a:defRPr>
            </a:lvl3pPr>
            <a:lvl4pPr marL="1600200" indent="-228600" eaLnBrk="0" hangingPunct="0">
              <a:defRPr>
                <a:solidFill>
                  <a:schemeClr val="tx1"/>
                </a:solidFill>
                <a:latin typeface="Tahoma" charset="0"/>
                <a:ea typeface="ＭＳ Ｐゴシック" charset="0"/>
              </a:defRPr>
            </a:lvl4pPr>
            <a:lvl5pPr marL="2057400" indent="-228600" eaLnBrk="0" hangingPunct="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sv-SE" sz="1400">
                <a:latin typeface="Times New Roman" charset="0"/>
              </a:rPr>
              <a:t>Läroplansteori</a:t>
            </a:r>
          </a:p>
          <a:p>
            <a:r>
              <a:rPr lang="sv-SE" sz="1400">
                <a:latin typeface="Times New Roman" charset="0"/>
              </a:rPr>
              <a:t>skolan som organisation</a:t>
            </a:r>
          </a:p>
          <a:p>
            <a:r>
              <a:rPr lang="sv-SE" sz="1400">
                <a:latin typeface="Times New Roman" charset="0"/>
              </a:rPr>
              <a:t>utvecklings- utvärderingsarbete</a:t>
            </a:r>
          </a:p>
          <a:p>
            <a:r>
              <a:rPr lang="sv-SE" sz="1400">
                <a:latin typeface="Times New Roman" charset="0"/>
              </a:rPr>
              <a:t> och ämnen</a:t>
            </a:r>
          </a:p>
        </p:txBody>
      </p:sp>
      <p:sp>
        <p:nvSpPr>
          <p:cNvPr id="31758" name="Line 16"/>
          <p:cNvSpPr>
            <a:spLocks noChangeShapeType="1"/>
          </p:cNvSpPr>
          <p:nvPr/>
        </p:nvSpPr>
        <p:spPr bwMode="auto">
          <a:xfrm>
            <a:off x="2138363" y="3302000"/>
            <a:ext cx="0" cy="3048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sv-SE"/>
          </a:p>
        </p:txBody>
      </p:sp>
      <p:sp>
        <p:nvSpPr>
          <p:cNvPr id="31759" name="Line 17"/>
          <p:cNvSpPr>
            <a:spLocks noChangeShapeType="1"/>
          </p:cNvSpPr>
          <p:nvPr/>
        </p:nvSpPr>
        <p:spPr bwMode="auto">
          <a:xfrm>
            <a:off x="995363" y="5207000"/>
            <a:ext cx="6096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sv-SE"/>
          </a:p>
        </p:txBody>
      </p:sp>
      <p:sp>
        <p:nvSpPr>
          <p:cNvPr id="31760" name="Line 18"/>
          <p:cNvSpPr>
            <a:spLocks noChangeShapeType="1"/>
          </p:cNvSpPr>
          <p:nvPr/>
        </p:nvSpPr>
        <p:spPr bwMode="auto">
          <a:xfrm>
            <a:off x="1071563" y="4292600"/>
            <a:ext cx="6019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sv-SE"/>
          </a:p>
        </p:txBody>
      </p:sp>
      <p:sp>
        <p:nvSpPr>
          <p:cNvPr id="31761" name="Line 19"/>
          <p:cNvSpPr>
            <a:spLocks noChangeShapeType="1"/>
          </p:cNvSpPr>
          <p:nvPr/>
        </p:nvSpPr>
        <p:spPr bwMode="auto">
          <a:xfrm>
            <a:off x="2138363" y="3302000"/>
            <a:ext cx="5181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sv-SE"/>
          </a:p>
        </p:txBody>
      </p:sp>
      <p:sp>
        <p:nvSpPr>
          <p:cNvPr id="31762" name="Line 20"/>
          <p:cNvSpPr>
            <a:spLocks noChangeShapeType="1"/>
          </p:cNvSpPr>
          <p:nvPr/>
        </p:nvSpPr>
        <p:spPr bwMode="auto">
          <a:xfrm>
            <a:off x="4500563" y="2997200"/>
            <a:ext cx="0" cy="3276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sv-SE"/>
          </a:p>
        </p:txBody>
      </p:sp>
      <p:sp>
        <p:nvSpPr>
          <p:cNvPr id="31763" name="Text Box 21"/>
          <p:cNvSpPr txBox="1">
            <a:spLocks noChangeArrowheads="1"/>
          </p:cNvSpPr>
          <p:nvPr/>
        </p:nvSpPr>
        <p:spPr bwMode="auto">
          <a:xfrm>
            <a:off x="539552" y="1340768"/>
            <a:ext cx="725771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charset="0"/>
                <a:ea typeface="ＭＳ Ｐゴシック" charset="0"/>
              </a:defRPr>
            </a:lvl1pPr>
            <a:lvl2pPr marL="742950" indent="-285750" eaLnBrk="0" hangingPunct="0">
              <a:defRPr>
                <a:solidFill>
                  <a:schemeClr val="tx1"/>
                </a:solidFill>
                <a:latin typeface="Tahoma" charset="0"/>
                <a:ea typeface="ＭＳ Ｐゴシック" charset="0"/>
              </a:defRPr>
            </a:lvl2pPr>
            <a:lvl3pPr marL="1143000" indent="-228600" eaLnBrk="0" hangingPunct="0">
              <a:defRPr>
                <a:solidFill>
                  <a:schemeClr val="tx1"/>
                </a:solidFill>
                <a:latin typeface="Tahoma" charset="0"/>
                <a:ea typeface="ＭＳ Ｐゴシック" charset="0"/>
              </a:defRPr>
            </a:lvl3pPr>
            <a:lvl4pPr marL="1600200" indent="-228600" eaLnBrk="0" hangingPunct="0">
              <a:defRPr>
                <a:solidFill>
                  <a:schemeClr val="tx1"/>
                </a:solidFill>
                <a:latin typeface="Tahoma" charset="0"/>
                <a:ea typeface="ＭＳ Ｐゴシック" charset="0"/>
              </a:defRPr>
            </a:lvl4pPr>
            <a:lvl5pPr marL="2057400" indent="-228600" eaLnBrk="0" hangingPunct="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sv-SE" sz="1600" dirty="0">
                <a:latin typeface="Times New Roman" charset="0"/>
              </a:rPr>
              <a:t>Värdebaser - skolan som institution </a:t>
            </a:r>
            <a:r>
              <a:rPr lang="ja-JP" altLang="sv-SE" sz="1600" dirty="0">
                <a:latin typeface="Times New Roman" charset="0"/>
              </a:rPr>
              <a:t>”</a:t>
            </a:r>
            <a:r>
              <a:rPr lang="sv-SE" sz="1600" dirty="0">
                <a:latin typeface="Times New Roman" charset="0"/>
              </a:rPr>
              <a:t>idéer med verksamheten</a:t>
            </a:r>
            <a:r>
              <a:rPr lang="ja-JP" altLang="sv-SE" sz="1600" dirty="0">
                <a:latin typeface="Times New Roman" charset="0"/>
              </a:rPr>
              <a:t>”</a:t>
            </a:r>
            <a:r>
              <a:rPr lang="sv-SE" sz="1600" dirty="0">
                <a:latin typeface="Times New Roman" charset="0"/>
              </a:rPr>
              <a:t> </a:t>
            </a:r>
            <a:r>
              <a:rPr lang="sv-SE" sz="1600" dirty="0" smtClean="0">
                <a:latin typeface="Times New Roman" charset="0"/>
              </a:rPr>
              <a:t> - Varför finns skolan?</a:t>
            </a:r>
            <a:endParaRPr lang="sv-SE" sz="1600" dirty="0">
              <a:latin typeface="Times New Roman" charset="0"/>
            </a:endParaRPr>
          </a:p>
          <a:p>
            <a:endParaRPr lang="sv-SE" sz="1600" dirty="0">
              <a:latin typeface="Times New Roman" charset="0"/>
            </a:endParaRPr>
          </a:p>
          <a:p>
            <a:r>
              <a:rPr lang="sv-SE" sz="1600" dirty="0">
                <a:latin typeface="Times New Roman" charset="0"/>
              </a:rPr>
              <a:t>Kultur/aktörsberedskap </a:t>
            </a:r>
            <a:r>
              <a:rPr lang="sv-SE" sz="1600" dirty="0" smtClean="0">
                <a:latin typeface="Times New Roman" charset="0"/>
              </a:rPr>
              <a:t>-</a:t>
            </a:r>
            <a:r>
              <a:rPr lang="ja-JP" altLang="sv-SE" sz="1600" dirty="0" smtClean="0">
                <a:latin typeface="Times New Roman" charset="0"/>
              </a:rPr>
              <a:t>”</a:t>
            </a:r>
            <a:r>
              <a:rPr lang="sv-SE" sz="1600" dirty="0" smtClean="0">
                <a:latin typeface="Times New Roman" charset="0"/>
              </a:rPr>
              <a:t>skolors och pedagogers förhållningssätt till skolans </a:t>
            </a:r>
            <a:r>
              <a:rPr lang="sv-SE" sz="1600" dirty="0">
                <a:latin typeface="Times New Roman" charset="0"/>
              </a:rPr>
              <a:t>idéer</a:t>
            </a:r>
            <a:r>
              <a:rPr lang="ja-JP" altLang="sv-SE" sz="1600" dirty="0">
                <a:latin typeface="Times New Roman" charset="0"/>
              </a:rPr>
              <a:t>”</a:t>
            </a:r>
            <a:endParaRPr lang="sv-SE" sz="1600" dirty="0">
              <a:latin typeface="Times New Roman" charset="0"/>
            </a:endParaRPr>
          </a:p>
        </p:txBody>
      </p:sp>
      <p:sp>
        <p:nvSpPr>
          <p:cNvPr id="31765" name="Line 23"/>
          <p:cNvSpPr>
            <a:spLocks noChangeShapeType="1"/>
          </p:cNvSpPr>
          <p:nvPr/>
        </p:nvSpPr>
        <p:spPr bwMode="auto">
          <a:xfrm>
            <a:off x="2138363" y="6350000"/>
            <a:ext cx="4953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sv-SE"/>
          </a:p>
        </p:txBody>
      </p:sp>
    </p:spTree>
    <p:extLst>
      <p:ext uri="{BB962C8B-B14F-4D97-AF65-F5344CB8AC3E}">
        <p14:creationId xmlns:p14="http://schemas.microsoft.com/office/powerpoint/2010/main" val="26496049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Autofit/>
          </a:bodyPr>
          <a:lstStyle/>
          <a:p>
            <a:r>
              <a:rPr lang="sv-SE" sz="2800" dirty="0" smtClean="0"/>
              <a:t>Professionskriterier</a:t>
            </a:r>
            <a:br>
              <a:rPr lang="sv-SE" sz="2800" dirty="0" smtClean="0"/>
            </a:br>
            <a:r>
              <a:rPr lang="sv-SE" sz="1400" dirty="0" smtClean="0"/>
              <a:t>sammanfattat så här av Ingrid Carlgren i Skola samhälle 18 mars 2015</a:t>
            </a:r>
            <a:endParaRPr lang="sv-SE" sz="2800" dirty="0"/>
          </a:p>
        </p:txBody>
      </p:sp>
      <p:sp>
        <p:nvSpPr>
          <p:cNvPr id="3" name="Platshållare för innehåll 2"/>
          <p:cNvSpPr>
            <a:spLocks noGrp="1"/>
          </p:cNvSpPr>
          <p:nvPr>
            <p:ph idx="1"/>
          </p:nvPr>
        </p:nvSpPr>
        <p:spPr/>
        <p:txBody>
          <a:bodyPr>
            <a:normAutofit fontScale="70000" lnSpcReduction="20000"/>
          </a:bodyPr>
          <a:lstStyle/>
          <a:p>
            <a:r>
              <a:rPr lang="sv-SE" dirty="0"/>
              <a:t>Verksamheter behöver professionell styrning när de uppgifter som ska utföras inte kan utföras enligt standardiserade rutiner utan kräver ett </a:t>
            </a:r>
            <a:r>
              <a:rPr lang="sv-SE" dirty="0">
                <a:solidFill>
                  <a:srgbClr val="FF0000"/>
                </a:solidFill>
              </a:rPr>
              <a:t>professionellt skolat omdöme</a:t>
            </a:r>
            <a:r>
              <a:rPr lang="sv-SE" dirty="0"/>
              <a:t>. Att undervisa och bedöma elevers kunnande brukar ses som exempel på sådana uppgifter. Professionell styrning förutsätter dock att </a:t>
            </a:r>
            <a:r>
              <a:rPr lang="sv-SE" dirty="0">
                <a:solidFill>
                  <a:srgbClr val="FF0000"/>
                </a:solidFill>
              </a:rPr>
              <a:t>det finns en tillit till professionen</a:t>
            </a:r>
            <a:r>
              <a:rPr lang="sv-SE" dirty="0"/>
              <a:t>. Detta bygger i sin tur på att professionen som kollektiv uppfattas ha </a:t>
            </a:r>
            <a:r>
              <a:rPr lang="sv-SE" dirty="0">
                <a:solidFill>
                  <a:srgbClr val="FF0000"/>
                </a:solidFill>
              </a:rPr>
              <a:t>tillgång till resurser i form av kunskaper och redskap såväl som yrkesetiska regler</a:t>
            </a:r>
            <a:r>
              <a:rPr lang="sv-SE" dirty="0"/>
              <a:t>. Lärarnas yrkesetiska regler handlar om att värna elevernas intressen och kunskapsutveckling. För att kunna göra detta krävs dock kunskaper och redskap som idag många gånger saknas. För att den professionella styrningen ska fungera bättre och professionen stärkas måste </a:t>
            </a:r>
            <a:r>
              <a:rPr lang="sv-SE" dirty="0">
                <a:solidFill>
                  <a:srgbClr val="FF0000"/>
                </a:solidFill>
              </a:rPr>
              <a:t>professionens resurser i form av kunskaper och redskap förstärkas</a:t>
            </a:r>
            <a:r>
              <a:rPr lang="sv-SE" dirty="0"/>
              <a:t>.</a:t>
            </a:r>
          </a:p>
        </p:txBody>
      </p:sp>
    </p:spTree>
    <p:extLst>
      <p:ext uri="{BB962C8B-B14F-4D97-AF65-F5344CB8AC3E}">
        <p14:creationId xmlns:p14="http://schemas.microsoft.com/office/powerpoint/2010/main" val="1045868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smtClean="0"/>
              <a:t>Vad är en profession?</a:t>
            </a:r>
            <a:endParaRPr lang="sv-SE" dirty="0"/>
          </a:p>
        </p:txBody>
      </p:sp>
      <p:sp>
        <p:nvSpPr>
          <p:cNvPr id="3" name="Platshållare för innehåll 2"/>
          <p:cNvSpPr>
            <a:spLocks noGrp="1"/>
          </p:cNvSpPr>
          <p:nvPr>
            <p:ph idx="1"/>
          </p:nvPr>
        </p:nvSpPr>
        <p:spPr/>
        <p:txBody>
          <a:bodyPr>
            <a:normAutofit/>
          </a:bodyPr>
          <a:lstStyle/>
          <a:p>
            <a:pPr marL="0" indent="0">
              <a:buNone/>
            </a:pPr>
            <a:r>
              <a:rPr lang="sv-SE" sz="2800" dirty="0" smtClean="0"/>
              <a:t>Professionella yrken är  relativt autonoma bärare och förmedlare av samhälleligt sanktionerade abstrakta kunskapssystem som ger dem förmåga att utföra handlingar som uppfattas som svåra och värdefulla för allmänheten/klienten. (Brante 2010)</a:t>
            </a:r>
          </a:p>
          <a:p>
            <a:pPr marL="0" indent="0">
              <a:buNone/>
            </a:pPr>
            <a:endParaRPr lang="sv-SE" sz="2800" dirty="0"/>
          </a:p>
        </p:txBody>
      </p:sp>
      <p:pic>
        <p:nvPicPr>
          <p:cNvPr id="4" name="Bildobjekt 3"/>
          <p:cNvPicPr>
            <a:picLocks noChangeAspect="1"/>
          </p:cNvPicPr>
          <p:nvPr/>
        </p:nvPicPr>
        <p:blipFill>
          <a:blip r:embed="rId2"/>
          <a:stretch>
            <a:fillRect/>
          </a:stretch>
        </p:blipFill>
        <p:spPr>
          <a:xfrm>
            <a:off x="7236296" y="188640"/>
            <a:ext cx="1481460" cy="1260476"/>
          </a:xfrm>
          <a:prstGeom prst="rect">
            <a:avLst/>
          </a:prstGeom>
        </p:spPr>
      </p:pic>
      <p:pic>
        <p:nvPicPr>
          <p:cNvPr id="5" name="Bildobjekt 4"/>
          <p:cNvPicPr>
            <a:picLocks noChangeAspect="1"/>
          </p:cNvPicPr>
          <p:nvPr/>
        </p:nvPicPr>
        <p:blipFill>
          <a:blip r:embed="rId3"/>
          <a:stretch>
            <a:fillRect/>
          </a:stretch>
        </p:blipFill>
        <p:spPr>
          <a:xfrm>
            <a:off x="5508104" y="4365104"/>
            <a:ext cx="3560183" cy="2215970"/>
          </a:xfrm>
          <a:prstGeom prst="rect">
            <a:avLst/>
          </a:prstGeom>
        </p:spPr>
      </p:pic>
      <p:pic>
        <p:nvPicPr>
          <p:cNvPr id="6" name="Bildobjekt 5"/>
          <p:cNvPicPr>
            <a:picLocks noChangeAspect="1"/>
          </p:cNvPicPr>
          <p:nvPr/>
        </p:nvPicPr>
        <p:blipFill>
          <a:blip r:embed="rId4"/>
          <a:stretch>
            <a:fillRect/>
          </a:stretch>
        </p:blipFill>
        <p:spPr>
          <a:xfrm>
            <a:off x="179512" y="4365104"/>
            <a:ext cx="3121256" cy="2624416"/>
          </a:xfrm>
          <a:prstGeom prst="rect">
            <a:avLst/>
          </a:prstGeom>
        </p:spPr>
      </p:pic>
    </p:spTree>
    <p:extLst>
      <p:ext uri="{BB962C8B-B14F-4D97-AF65-F5344CB8AC3E}">
        <p14:creationId xmlns:p14="http://schemas.microsoft.com/office/powerpoint/2010/main" val="89786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normAutofit/>
          </a:bodyPr>
          <a:lstStyle/>
          <a:p>
            <a:pPr algn="l"/>
            <a:r>
              <a:rPr lang="sv-SE" sz="2400" dirty="0">
                <a:ea typeface="ＭＳ Ｐゴシック" charset="0"/>
                <a:cs typeface="ＭＳ Ｐゴシック" charset="0"/>
              </a:rPr>
              <a:t>Professionella yrkesgrupper och yrkesutövare kännetecknas av hög grad av autonomi som innefattar</a:t>
            </a:r>
            <a:r>
              <a:rPr lang="sv-SE" sz="2400" dirty="0" smtClean="0">
                <a:ea typeface="ＭＳ Ｐゴシック" charset="0"/>
                <a:cs typeface="ＭＳ Ｐゴシック" charset="0"/>
              </a:rPr>
              <a:t>:</a:t>
            </a:r>
            <a:endParaRPr lang="sv-SE" sz="2400" dirty="0">
              <a:ea typeface="ＭＳ Ｐゴシック" charset="0"/>
              <a:cs typeface="ＭＳ Ｐゴシック" charset="0"/>
            </a:endParaRPr>
          </a:p>
        </p:txBody>
      </p:sp>
      <p:pic>
        <p:nvPicPr>
          <p:cNvPr id="4" name="Bildobjekt 3"/>
          <p:cNvPicPr>
            <a:picLocks noChangeAspect="1"/>
          </p:cNvPicPr>
          <p:nvPr/>
        </p:nvPicPr>
        <p:blipFill>
          <a:blip r:embed="rId3"/>
          <a:stretch>
            <a:fillRect/>
          </a:stretch>
        </p:blipFill>
        <p:spPr>
          <a:xfrm>
            <a:off x="323529" y="1587499"/>
            <a:ext cx="5616624" cy="4481764"/>
          </a:xfrm>
          <a:prstGeom prst="rect">
            <a:avLst/>
          </a:prstGeom>
        </p:spPr>
      </p:pic>
      <p:sp>
        <p:nvSpPr>
          <p:cNvPr id="2" name="Platshållare för innehåll 1"/>
          <p:cNvSpPr>
            <a:spLocks noGrp="1"/>
          </p:cNvSpPr>
          <p:nvPr>
            <p:ph idx="1"/>
          </p:nvPr>
        </p:nvSpPr>
        <p:spPr>
          <a:xfrm>
            <a:off x="395536" y="1700808"/>
            <a:ext cx="2880320" cy="3661733"/>
          </a:xfrm>
        </p:spPr>
        <p:txBody>
          <a:bodyPr>
            <a:normAutofit/>
          </a:bodyPr>
          <a:lstStyle/>
          <a:p>
            <a:pPr marL="0" indent="0">
              <a:buNone/>
            </a:pPr>
            <a:r>
              <a:rPr lang="sv-SE" sz="1800" dirty="0">
                <a:solidFill>
                  <a:srgbClr val="7F0D2D"/>
                </a:solidFill>
                <a:ea typeface="ＭＳ Ｐゴシック" charset="0"/>
                <a:cs typeface="ＭＳ Ｐゴシック" charset="0"/>
              </a:rPr>
              <a:t>Specialiserad </a:t>
            </a:r>
            <a:r>
              <a:rPr lang="sv-SE" sz="1800" dirty="0" smtClean="0">
                <a:solidFill>
                  <a:srgbClr val="7F0D2D"/>
                </a:solidFill>
                <a:ea typeface="ＭＳ Ｐゴシック" charset="0"/>
                <a:cs typeface="ＭＳ Ｐゴシック" charset="0"/>
              </a:rPr>
              <a:t>kunskap</a:t>
            </a:r>
          </a:p>
          <a:p>
            <a:pPr marL="0" indent="0">
              <a:buNone/>
            </a:pPr>
            <a:endParaRPr lang="sv-SE" sz="1800" dirty="0" smtClean="0">
              <a:solidFill>
                <a:srgbClr val="7F0D2D"/>
              </a:solidFill>
              <a:ea typeface="ＭＳ Ｐゴシック" charset="0"/>
              <a:cs typeface="ＭＳ Ｐゴシック" charset="0"/>
            </a:endParaRPr>
          </a:p>
          <a:p>
            <a:pPr marL="0" indent="0">
              <a:buNone/>
            </a:pPr>
            <a:r>
              <a:rPr lang="sv-SE" sz="1800" dirty="0" smtClean="0">
                <a:solidFill>
                  <a:srgbClr val="7F0D2D"/>
                </a:solidFill>
                <a:ea typeface="ＭＳ Ｐゴシック" charset="0"/>
                <a:cs typeface="ＭＳ Ｐゴシック" charset="0"/>
              </a:rPr>
              <a:t>Skicklig yrkesutövning</a:t>
            </a:r>
          </a:p>
          <a:p>
            <a:pPr marL="0" indent="0">
              <a:buNone/>
            </a:pPr>
            <a:endParaRPr lang="sv-SE" sz="1800" dirty="0" smtClean="0">
              <a:solidFill>
                <a:srgbClr val="7F0D2D"/>
              </a:solidFill>
              <a:ea typeface="ＭＳ Ｐゴシック" charset="0"/>
              <a:cs typeface="ＭＳ Ｐゴシック" charset="0"/>
            </a:endParaRPr>
          </a:p>
          <a:p>
            <a:pPr marL="0" indent="0">
              <a:buNone/>
            </a:pPr>
            <a:r>
              <a:rPr lang="sv-SE" sz="1800" dirty="0" smtClean="0">
                <a:solidFill>
                  <a:srgbClr val="7F0D2D"/>
                </a:solidFill>
                <a:ea typeface="ＭＳ Ｐゴシック" charset="0"/>
                <a:cs typeface="ＭＳ Ｐゴシック" charset="0"/>
              </a:rPr>
              <a:t>Etiskt förhållningssätt</a:t>
            </a:r>
          </a:p>
          <a:p>
            <a:pPr marL="0" indent="0">
              <a:buNone/>
            </a:pPr>
            <a:endParaRPr lang="sv-SE" sz="1800" dirty="0" smtClean="0">
              <a:solidFill>
                <a:srgbClr val="7F0D2D"/>
              </a:solidFill>
              <a:ea typeface="ＭＳ Ｐゴシック" charset="0"/>
              <a:cs typeface="ＭＳ Ｐゴシック" charset="0"/>
            </a:endParaRPr>
          </a:p>
          <a:p>
            <a:pPr marL="0" indent="0">
              <a:buNone/>
            </a:pPr>
            <a:r>
              <a:rPr lang="sv-SE" sz="1800" dirty="0" smtClean="0">
                <a:solidFill>
                  <a:srgbClr val="7F0D2D"/>
                </a:solidFill>
                <a:ea typeface="ＭＳ Ｐゴシック" charset="0"/>
                <a:cs typeface="ＭＳ Ｐゴシック" charset="0"/>
              </a:rPr>
              <a:t>Värnande om</a:t>
            </a:r>
          </a:p>
          <a:p>
            <a:pPr marL="0" indent="0">
              <a:buNone/>
            </a:pPr>
            <a:r>
              <a:rPr lang="sv-SE" sz="1800" dirty="0" smtClean="0">
                <a:solidFill>
                  <a:srgbClr val="7F0D2D"/>
                </a:solidFill>
                <a:ea typeface="ＭＳ Ｐゴシック" charset="0"/>
                <a:cs typeface="ＭＳ Ｐゴシック" charset="0"/>
              </a:rPr>
              <a:t>professionens auktoritet</a:t>
            </a:r>
          </a:p>
          <a:p>
            <a:pPr marL="0" indent="0">
              <a:buNone/>
            </a:pPr>
            <a:endParaRPr lang="sv-SE" sz="1800" dirty="0" smtClean="0">
              <a:solidFill>
                <a:srgbClr val="7F0D2D"/>
              </a:solidFill>
              <a:ea typeface="ＭＳ Ｐゴシック" charset="0"/>
              <a:cs typeface="ＭＳ Ｐゴシック" charset="0"/>
            </a:endParaRPr>
          </a:p>
          <a:p>
            <a:pPr marL="0" indent="0">
              <a:buNone/>
            </a:pPr>
            <a:r>
              <a:rPr lang="sv-SE" sz="1800" dirty="0" smtClean="0">
                <a:solidFill>
                  <a:srgbClr val="7F0D2D"/>
                </a:solidFill>
                <a:ea typeface="ＭＳ Ｐゴシック" charset="0"/>
                <a:cs typeface="ＭＳ Ｐゴシック" charset="0"/>
              </a:rPr>
              <a:t>Utvecklingsbenägenhet</a:t>
            </a:r>
            <a:endParaRPr lang="sv-SE" sz="1800" dirty="0">
              <a:solidFill>
                <a:srgbClr val="7F0D2D"/>
              </a:solidFill>
              <a:ea typeface="ＭＳ Ｐゴシック" charset="0"/>
              <a:cs typeface="ＭＳ Ｐゴシック" charset="0"/>
            </a:endParaRPr>
          </a:p>
          <a:p>
            <a:endParaRPr lang="sv-SE" sz="2000" dirty="0">
              <a:solidFill>
                <a:srgbClr val="7F0D2D"/>
              </a:solidFill>
            </a:endParaRPr>
          </a:p>
        </p:txBody>
      </p:sp>
      <p:sp>
        <p:nvSpPr>
          <p:cNvPr id="3" name="textruta 2"/>
          <p:cNvSpPr txBox="1"/>
          <p:nvPr/>
        </p:nvSpPr>
        <p:spPr>
          <a:xfrm>
            <a:off x="5364088" y="1628800"/>
            <a:ext cx="3211135" cy="2031325"/>
          </a:xfrm>
          <a:prstGeom prst="rect">
            <a:avLst/>
          </a:prstGeom>
          <a:noFill/>
        </p:spPr>
        <p:txBody>
          <a:bodyPr wrap="none" rtlCol="0">
            <a:spAutoFit/>
          </a:bodyPr>
          <a:lstStyle/>
          <a:p>
            <a:pPr lvl="0"/>
            <a:r>
              <a:rPr lang="sv-SE" dirty="0" smtClean="0"/>
              <a:t>Professionskriterier</a:t>
            </a:r>
          </a:p>
          <a:p>
            <a:pPr lvl="0"/>
            <a:endParaRPr lang="sv-SE" dirty="0" smtClean="0"/>
          </a:p>
          <a:p>
            <a:pPr marL="742950" lvl="1" indent="-285750">
              <a:buFont typeface="Arial"/>
              <a:buChar char="•"/>
            </a:pPr>
            <a:r>
              <a:rPr lang="sv-SE" dirty="0" smtClean="0"/>
              <a:t>sanktion </a:t>
            </a:r>
            <a:r>
              <a:rPr lang="sv-SE" dirty="0"/>
              <a:t>från omvärlden</a:t>
            </a:r>
          </a:p>
          <a:p>
            <a:pPr marL="742950" lvl="1" indent="-285750">
              <a:buFont typeface="Arial"/>
              <a:buChar char="•"/>
            </a:pPr>
            <a:r>
              <a:rPr lang="sv-SE" dirty="0"/>
              <a:t>kunskapsbas</a:t>
            </a:r>
          </a:p>
          <a:p>
            <a:pPr marL="742950" lvl="1" indent="-285750">
              <a:buFont typeface="Arial"/>
              <a:buChar char="•"/>
            </a:pPr>
            <a:r>
              <a:rPr lang="sv-SE" dirty="0"/>
              <a:t>autonomi</a:t>
            </a:r>
          </a:p>
          <a:p>
            <a:pPr marL="742950" lvl="1" indent="-285750">
              <a:buFont typeface="Arial"/>
              <a:buChar char="•"/>
            </a:pPr>
            <a:r>
              <a:rPr lang="sv-SE" dirty="0"/>
              <a:t>kåranda.</a:t>
            </a:r>
          </a:p>
          <a:p>
            <a:r>
              <a:rPr lang="sv-SE" dirty="0" smtClean="0"/>
              <a:t> </a:t>
            </a:r>
            <a:endParaRPr lang="sv-SE" dirty="0"/>
          </a:p>
        </p:txBody>
      </p:sp>
    </p:spTree>
    <p:extLst>
      <p:ext uri="{BB962C8B-B14F-4D97-AF65-F5344CB8AC3E}">
        <p14:creationId xmlns:p14="http://schemas.microsoft.com/office/powerpoint/2010/main" val="29024588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ChangeArrowheads="1"/>
          </p:cNvSpPr>
          <p:nvPr/>
        </p:nvSpPr>
        <p:spPr bwMode="auto">
          <a:xfrm>
            <a:off x="457200" y="292100"/>
            <a:ext cx="82296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sv-SE" altLang="sv-SE" sz="4400">
                <a:solidFill>
                  <a:schemeClr val="tx2"/>
                </a:solidFill>
                <a:latin typeface="Tahoma" pitchFamily="34" charset="0"/>
              </a:rPr>
              <a:t>Reflektionsnivåer </a:t>
            </a:r>
            <a:r>
              <a:rPr lang="sv-SE" altLang="sv-SE" sz="1400">
                <a:solidFill>
                  <a:schemeClr val="tx2"/>
                </a:solidFill>
                <a:latin typeface="Tahoma" pitchFamily="34" charset="0"/>
              </a:rPr>
              <a:t>(Alexandersson, 1994)</a:t>
            </a:r>
          </a:p>
        </p:txBody>
      </p:sp>
      <p:sp>
        <p:nvSpPr>
          <p:cNvPr id="32771" name="Rectangle 5"/>
          <p:cNvSpPr>
            <a:spLocks noChangeArrowheads="1"/>
          </p:cNvSpPr>
          <p:nvPr/>
        </p:nvSpPr>
        <p:spPr bwMode="auto">
          <a:xfrm>
            <a:off x="457200" y="1905000"/>
            <a:ext cx="4186238"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20000"/>
              </a:spcBef>
              <a:buClr>
                <a:schemeClr val="hlink"/>
              </a:buClr>
              <a:buSzPct val="120000"/>
              <a:buFontTx/>
              <a:buAutoNum type="arabicPeriod"/>
            </a:pPr>
            <a:r>
              <a:rPr lang="sv-SE" altLang="sv-SE" sz="1900">
                <a:latin typeface="Tahoma" pitchFamily="34" charset="0"/>
              </a:rPr>
              <a:t>Vardagstänkande handlande utifrån invanda rutiner</a:t>
            </a:r>
            <a:br>
              <a:rPr lang="sv-SE" altLang="sv-SE" sz="1900">
                <a:latin typeface="Tahoma" pitchFamily="34" charset="0"/>
              </a:rPr>
            </a:br>
            <a:endParaRPr lang="sv-SE" altLang="sv-SE" sz="1900">
              <a:latin typeface="Tahoma" pitchFamily="34" charset="0"/>
            </a:endParaRPr>
          </a:p>
          <a:p>
            <a:pPr eaLnBrk="1" hangingPunct="1">
              <a:spcBef>
                <a:spcPct val="20000"/>
              </a:spcBef>
              <a:buClr>
                <a:schemeClr val="hlink"/>
              </a:buClr>
              <a:buSzPct val="120000"/>
              <a:buFontTx/>
              <a:buAutoNum type="arabicPeriod"/>
            </a:pPr>
            <a:r>
              <a:rPr lang="sv-SE" altLang="sv-SE" sz="1900">
                <a:latin typeface="Tahoma" pitchFamily="34" charset="0"/>
              </a:rPr>
              <a:t>Erfarenheter som man sätter ord på</a:t>
            </a:r>
            <a:br>
              <a:rPr lang="sv-SE" altLang="sv-SE" sz="1900">
                <a:latin typeface="Tahoma" pitchFamily="34" charset="0"/>
              </a:rPr>
            </a:br>
            <a:endParaRPr lang="sv-SE" altLang="sv-SE" sz="1900">
              <a:latin typeface="Tahoma" pitchFamily="34" charset="0"/>
            </a:endParaRPr>
          </a:p>
          <a:p>
            <a:pPr eaLnBrk="1" hangingPunct="1">
              <a:spcBef>
                <a:spcPct val="20000"/>
              </a:spcBef>
              <a:buClr>
                <a:schemeClr val="hlink"/>
              </a:buClr>
              <a:buSzPct val="120000"/>
              <a:buFontTx/>
              <a:buAutoNum type="arabicPeriod"/>
            </a:pPr>
            <a:r>
              <a:rPr lang="sv-SE" altLang="sv-SE" sz="1900">
                <a:latin typeface="Tahoma" pitchFamily="34" charset="0"/>
              </a:rPr>
              <a:t>Egna och andras antaganden och värderingar teoretiseras</a:t>
            </a:r>
            <a:br>
              <a:rPr lang="sv-SE" altLang="sv-SE" sz="1900">
                <a:latin typeface="Tahoma" pitchFamily="34" charset="0"/>
              </a:rPr>
            </a:br>
            <a:endParaRPr lang="sv-SE" altLang="sv-SE" sz="1900">
              <a:latin typeface="Tahoma" pitchFamily="34" charset="0"/>
            </a:endParaRPr>
          </a:p>
          <a:p>
            <a:pPr eaLnBrk="1" hangingPunct="1">
              <a:spcBef>
                <a:spcPct val="20000"/>
              </a:spcBef>
              <a:buClr>
                <a:schemeClr val="hlink"/>
              </a:buClr>
              <a:buSzPct val="120000"/>
              <a:buFontTx/>
              <a:buAutoNum type="arabicPeriod"/>
            </a:pPr>
            <a:r>
              <a:rPr lang="sv-SE" altLang="sv-SE" sz="1900">
                <a:latin typeface="Tahoma" pitchFamily="34" charset="0"/>
              </a:rPr>
              <a:t>Reflektera över det egna medvetandet; hur man tänkte och varför man tänkte som man tänkte</a:t>
            </a:r>
          </a:p>
          <a:p>
            <a:pPr eaLnBrk="1" hangingPunct="1">
              <a:spcBef>
                <a:spcPct val="20000"/>
              </a:spcBef>
              <a:buClr>
                <a:schemeClr val="hlink"/>
              </a:buClr>
              <a:buSzPct val="120000"/>
              <a:buFontTx/>
              <a:buAutoNum type="arabicPeriod"/>
            </a:pPr>
            <a:endParaRPr lang="sv-SE" altLang="sv-SE" sz="1900">
              <a:latin typeface="Tahoma" pitchFamily="34" charset="0"/>
            </a:endParaRPr>
          </a:p>
        </p:txBody>
      </p:sp>
      <p:sp>
        <p:nvSpPr>
          <p:cNvPr id="6" name="Rectangle 6"/>
          <p:cNvSpPr>
            <a:spLocks noChangeArrowheads="1"/>
          </p:cNvSpPr>
          <p:nvPr/>
        </p:nvSpPr>
        <p:spPr bwMode="auto">
          <a:xfrm>
            <a:off x="5105400" y="1916113"/>
            <a:ext cx="4038600" cy="4114800"/>
          </a:xfrm>
          <a:prstGeom prst="rect">
            <a:avLst/>
          </a:prstGeom>
          <a:noFill/>
          <a:ln w="9525">
            <a:noFill/>
            <a:miter lim="800000"/>
            <a:headEnd/>
            <a:tailEnd/>
          </a:ln>
          <a:effectLst/>
        </p:spPr>
        <p:txBody>
          <a:bodyPr/>
          <a:lstStyle/>
          <a:p>
            <a:pPr marL="342900" indent="-342900">
              <a:spcBef>
                <a:spcPct val="20000"/>
              </a:spcBef>
              <a:buClr>
                <a:schemeClr val="hlink"/>
              </a:buClr>
              <a:buSzPct val="120000"/>
              <a:buFont typeface="Wingdings" pitchFamily="2" charset="2"/>
              <a:buChar char="Ø"/>
              <a:defRPr/>
            </a:pPr>
            <a:r>
              <a:rPr lang="sv-SE" sz="2600">
                <a:effectLst>
                  <a:outerShdw blurRad="38100" dist="38100" dir="2700000" algn="tl">
                    <a:srgbClr val="C0C0C0"/>
                  </a:outerShdw>
                </a:effectLst>
                <a:latin typeface="Tahoma" pitchFamily="34" charset="0"/>
              </a:rPr>
              <a:t> </a:t>
            </a:r>
            <a:r>
              <a:rPr lang="sv-SE" sz="2200">
                <a:latin typeface="Tahoma" pitchFamily="34" charset="0"/>
              </a:rPr>
              <a:t>görande</a:t>
            </a:r>
          </a:p>
          <a:p>
            <a:pPr marL="342900" indent="-342900">
              <a:spcBef>
                <a:spcPct val="20000"/>
              </a:spcBef>
              <a:buClr>
                <a:schemeClr val="hlink"/>
              </a:buClr>
              <a:buSzPct val="120000"/>
              <a:buFont typeface="Wingdings" pitchFamily="2" charset="2"/>
              <a:buChar char="Ø"/>
              <a:defRPr/>
            </a:pPr>
            <a:endParaRPr lang="sv-SE" sz="2200">
              <a:latin typeface="Tahoma" pitchFamily="34" charset="0"/>
            </a:endParaRPr>
          </a:p>
          <a:p>
            <a:pPr marL="342900" indent="-342900">
              <a:spcBef>
                <a:spcPct val="20000"/>
              </a:spcBef>
              <a:buClr>
                <a:schemeClr val="hlink"/>
              </a:buClr>
              <a:buSzPct val="120000"/>
              <a:buFont typeface="Wingdings" pitchFamily="2" charset="2"/>
              <a:buChar char="Ø"/>
              <a:defRPr/>
            </a:pPr>
            <a:r>
              <a:rPr lang="sv-SE" sz="2200">
                <a:latin typeface="Tahoma" pitchFamily="34" charset="0"/>
              </a:rPr>
              <a:t> tänka efter hur man gör</a:t>
            </a:r>
          </a:p>
          <a:p>
            <a:pPr marL="342900" indent="-342900">
              <a:spcBef>
                <a:spcPct val="20000"/>
              </a:spcBef>
              <a:buClr>
                <a:schemeClr val="hlink"/>
              </a:buClr>
              <a:buSzPct val="120000"/>
              <a:buFont typeface="Wingdings" pitchFamily="2" charset="2"/>
              <a:buChar char="Ø"/>
              <a:defRPr/>
            </a:pPr>
            <a:endParaRPr lang="sv-SE" sz="2200">
              <a:latin typeface="Tahoma" pitchFamily="34" charset="0"/>
            </a:endParaRPr>
          </a:p>
          <a:p>
            <a:pPr marL="342900" indent="-342900">
              <a:spcBef>
                <a:spcPct val="20000"/>
              </a:spcBef>
              <a:buClr>
                <a:schemeClr val="hlink"/>
              </a:buClr>
              <a:buSzPct val="120000"/>
              <a:buFont typeface="Wingdings" pitchFamily="2" charset="2"/>
              <a:buChar char="Ø"/>
              <a:defRPr/>
            </a:pPr>
            <a:r>
              <a:rPr lang="sv-SE" sz="2200">
                <a:latin typeface="Tahoma" pitchFamily="34" charset="0"/>
              </a:rPr>
              <a:t> förståelse för varför det är som det är</a:t>
            </a:r>
          </a:p>
          <a:p>
            <a:pPr marL="342900" indent="-342900">
              <a:spcBef>
                <a:spcPct val="20000"/>
              </a:spcBef>
              <a:buClr>
                <a:schemeClr val="hlink"/>
              </a:buClr>
              <a:buSzPct val="120000"/>
              <a:buFont typeface="Wingdings" pitchFamily="2" charset="2"/>
              <a:buChar char="Ø"/>
              <a:defRPr/>
            </a:pPr>
            <a:endParaRPr lang="sv-SE" sz="2200">
              <a:latin typeface="Tahoma" pitchFamily="34" charset="0"/>
            </a:endParaRPr>
          </a:p>
          <a:p>
            <a:pPr marL="342900" indent="-342900">
              <a:spcBef>
                <a:spcPct val="20000"/>
              </a:spcBef>
              <a:buClr>
                <a:schemeClr val="hlink"/>
              </a:buClr>
              <a:buSzPct val="120000"/>
              <a:buFont typeface="Wingdings" pitchFamily="2" charset="2"/>
              <a:buChar char="Ø"/>
              <a:defRPr/>
            </a:pPr>
            <a:r>
              <a:rPr lang="sv-SE" sz="2200">
                <a:latin typeface="Tahoma" pitchFamily="34" charset="0"/>
              </a:rPr>
              <a:t> möjligheter att kunna se något på ett annat sätt</a:t>
            </a:r>
          </a:p>
        </p:txBody>
      </p:sp>
    </p:spTree>
    <p:extLst>
      <p:ext uri="{BB962C8B-B14F-4D97-AF65-F5344CB8AC3E}">
        <p14:creationId xmlns:p14="http://schemas.microsoft.com/office/powerpoint/2010/main" val="1727837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sv-SE" altLang="sv-SE" sz="4000">
                <a:solidFill>
                  <a:schemeClr val="tx2"/>
                </a:solidFill>
              </a:rPr>
              <a:t>Kompetens</a:t>
            </a:r>
            <a:br>
              <a:rPr lang="sv-SE" altLang="sv-SE" sz="4000">
                <a:solidFill>
                  <a:schemeClr val="tx2"/>
                </a:solidFill>
              </a:rPr>
            </a:br>
            <a:r>
              <a:rPr lang="sv-SE" altLang="sv-SE" sz="2000">
                <a:solidFill>
                  <a:schemeClr val="tx2"/>
                </a:solidFill>
              </a:rPr>
              <a:t>vad är det ?</a:t>
            </a:r>
            <a:br>
              <a:rPr lang="sv-SE" altLang="sv-SE" sz="2000">
                <a:solidFill>
                  <a:schemeClr val="tx2"/>
                </a:solidFill>
              </a:rPr>
            </a:br>
            <a:r>
              <a:rPr lang="sv-SE" altLang="sv-SE" sz="1000">
                <a:solidFill>
                  <a:schemeClr val="tx2"/>
                </a:solidFill>
              </a:rPr>
              <a:t>Söderström 1990</a:t>
            </a:r>
          </a:p>
        </p:txBody>
      </p:sp>
      <p:sp>
        <p:nvSpPr>
          <p:cNvPr id="12291" name="Rectangle 3"/>
          <p:cNvSpPr>
            <a:spLocks noChangeArrowheads="1"/>
          </p:cNvSpPr>
          <p:nvPr/>
        </p:nvSpPr>
        <p:spPr bwMode="auto">
          <a:xfrm>
            <a:off x="457200" y="1600200"/>
            <a:ext cx="836295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20000"/>
              </a:spcBef>
              <a:buClr>
                <a:schemeClr val="hlink"/>
              </a:buClr>
              <a:buSzPct val="120000"/>
              <a:buFontTx/>
              <a:buChar char="•"/>
            </a:pPr>
            <a:r>
              <a:rPr lang="sv-SE" altLang="sv-SE" sz="2800"/>
              <a:t>Individ- och organisationsrelaterat</a:t>
            </a:r>
            <a:br>
              <a:rPr lang="sv-SE" altLang="sv-SE" sz="2800"/>
            </a:br>
            <a:endParaRPr lang="sv-SE" altLang="sv-SE" sz="2800"/>
          </a:p>
          <a:p>
            <a:pPr eaLnBrk="1" hangingPunct="1">
              <a:spcBef>
                <a:spcPct val="20000"/>
              </a:spcBef>
              <a:buClr>
                <a:schemeClr val="hlink"/>
              </a:buClr>
              <a:buSzPct val="120000"/>
              <a:buFontTx/>
              <a:buChar char="•"/>
            </a:pPr>
            <a:r>
              <a:rPr lang="sv-SE" altLang="sv-SE" sz="2800"/>
              <a:t>Handlar om kunskap i vid mening</a:t>
            </a:r>
            <a:br>
              <a:rPr lang="sv-SE" altLang="sv-SE" sz="2800"/>
            </a:br>
            <a:endParaRPr lang="sv-SE" altLang="sv-SE" sz="2800"/>
          </a:p>
          <a:p>
            <a:pPr eaLnBrk="1" hangingPunct="1">
              <a:spcBef>
                <a:spcPct val="20000"/>
              </a:spcBef>
              <a:buClr>
                <a:schemeClr val="hlink"/>
              </a:buClr>
              <a:buSzPct val="120000"/>
              <a:buFontTx/>
              <a:buChar char="•"/>
            </a:pPr>
            <a:r>
              <a:rPr lang="sv-SE" altLang="sv-SE" sz="2800"/>
              <a:t>Dynamiskt – kan användas utvecklas förändras</a:t>
            </a:r>
            <a:br>
              <a:rPr lang="sv-SE" altLang="sv-SE" sz="2800"/>
            </a:br>
            <a:endParaRPr lang="sv-SE" altLang="sv-SE" sz="2800"/>
          </a:p>
          <a:p>
            <a:pPr eaLnBrk="1" hangingPunct="1">
              <a:spcBef>
                <a:spcPct val="20000"/>
              </a:spcBef>
              <a:buClr>
                <a:schemeClr val="hlink"/>
              </a:buClr>
              <a:buSzPct val="120000"/>
              <a:buFontTx/>
              <a:buChar char="•"/>
            </a:pPr>
            <a:r>
              <a:rPr lang="sv-SE" altLang="sv-SE" sz="2800"/>
              <a:t>Kontextberoende – situation, verksamhet, uppgift</a:t>
            </a:r>
            <a:br>
              <a:rPr lang="sv-SE" altLang="sv-SE" sz="2800"/>
            </a:br>
            <a:endParaRPr lang="sv-SE" altLang="sv-SE" sz="2800"/>
          </a:p>
          <a:p>
            <a:pPr eaLnBrk="1" hangingPunct="1">
              <a:spcBef>
                <a:spcPct val="20000"/>
              </a:spcBef>
              <a:buClr>
                <a:schemeClr val="hlink"/>
              </a:buClr>
              <a:buSzPct val="120000"/>
              <a:buFontTx/>
              <a:buChar char="•"/>
            </a:pPr>
            <a:r>
              <a:rPr lang="sv-SE" altLang="sv-SE" sz="2800"/>
              <a:t>Kvalitativt – ”går inte att mäta”</a:t>
            </a:r>
          </a:p>
        </p:txBody>
      </p:sp>
    </p:spTree>
    <p:extLst>
      <p:ext uri="{BB962C8B-B14F-4D97-AF65-F5344CB8AC3E}">
        <p14:creationId xmlns:p14="http://schemas.microsoft.com/office/powerpoint/2010/main" val="31043889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sv-SE" altLang="sv-SE" sz="4000" dirty="0" smtClean="0">
                <a:solidFill>
                  <a:schemeClr val="tx2"/>
                </a:solidFill>
              </a:rPr>
              <a:t>Kompetens </a:t>
            </a:r>
            <a:r>
              <a:rPr lang="sv-SE" altLang="sv-SE" sz="1200" dirty="0" smtClean="0">
                <a:solidFill>
                  <a:schemeClr val="tx2"/>
                </a:solidFill>
              </a:rPr>
              <a:t>(Ellström 1998)</a:t>
            </a:r>
            <a:r>
              <a:rPr lang="sv-SE" altLang="sv-SE" sz="4000" dirty="0">
                <a:solidFill>
                  <a:schemeClr val="tx2"/>
                </a:solidFill>
              </a:rPr>
              <a:t/>
            </a:r>
            <a:br>
              <a:rPr lang="sv-SE" altLang="sv-SE" sz="4000" dirty="0">
                <a:solidFill>
                  <a:schemeClr val="tx2"/>
                </a:solidFill>
              </a:rPr>
            </a:br>
            <a:r>
              <a:rPr lang="sv-SE" altLang="sv-SE" sz="4000" dirty="0" smtClean="0">
                <a:solidFill>
                  <a:schemeClr val="tx2"/>
                </a:solidFill>
              </a:rPr>
              <a:t> </a:t>
            </a:r>
            <a:r>
              <a:rPr lang="sv-SE" altLang="sv-SE" sz="2400" dirty="0" smtClean="0">
                <a:solidFill>
                  <a:schemeClr val="tx2"/>
                </a:solidFill>
              </a:rPr>
              <a:t>innefattar </a:t>
            </a:r>
            <a:r>
              <a:rPr lang="sv-SE" altLang="sv-SE" sz="2400" dirty="0">
                <a:solidFill>
                  <a:schemeClr val="tx2"/>
                </a:solidFill>
              </a:rPr>
              <a:t>förmågor som att… </a:t>
            </a:r>
          </a:p>
        </p:txBody>
      </p:sp>
      <p:sp>
        <p:nvSpPr>
          <p:cNvPr id="13315" name="Rectangle 5"/>
          <p:cNvSpPr>
            <a:spLocks noChangeArrowheads="1"/>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20000"/>
              </a:spcBef>
              <a:buClr>
                <a:schemeClr val="hlink"/>
              </a:buClr>
              <a:buSzPct val="120000"/>
              <a:buFontTx/>
              <a:buChar char="•"/>
            </a:pPr>
            <a:r>
              <a:rPr lang="sv-SE" altLang="sv-SE" sz="3200"/>
              <a:t>ha handlag, fingerfärdighet </a:t>
            </a:r>
          </a:p>
          <a:p>
            <a:pPr lvl="3" eaLnBrk="1" hangingPunct="1">
              <a:spcBef>
                <a:spcPct val="20000"/>
              </a:spcBef>
              <a:buFont typeface="Times New Roman" pitchFamily="18" charset="0"/>
              <a:buChar char="–"/>
            </a:pPr>
            <a:r>
              <a:rPr lang="sv-SE" altLang="sv-SE" sz="2000"/>
              <a:t>psykomotoriskt förmågor</a:t>
            </a:r>
          </a:p>
          <a:p>
            <a:pPr eaLnBrk="1" hangingPunct="1">
              <a:spcBef>
                <a:spcPct val="20000"/>
              </a:spcBef>
              <a:buClr>
                <a:schemeClr val="hlink"/>
              </a:buClr>
              <a:buSzPct val="120000"/>
              <a:buFontTx/>
              <a:buChar char="•"/>
            </a:pPr>
            <a:r>
              <a:rPr lang="sv-SE" altLang="sv-SE" sz="3200"/>
              <a:t>lösa problem fatta beslut </a:t>
            </a:r>
          </a:p>
          <a:p>
            <a:pPr lvl="3" eaLnBrk="1" hangingPunct="1">
              <a:spcBef>
                <a:spcPct val="20000"/>
              </a:spcBef>
              <a:buFont typeface="Times New Roman" pitchFamily="18" charset="0"/>
              <a:buChar char="–"/>
            </a:pPr>
            <a:r>
              <a:rPr lang="sv-SE" altLang="sv-SE" sz="2000"/>
              <a:t>Kognitiva förmågor</a:t>
            </a:r>
          </a:p>
          <a:p>
            <a:pPr eaLnBrk="1" hangingPunct="1">
              <a:spcBef>
                <a:spcPct val="20000"/>
              </a:spcBef>
              <a:buClr>
                <a:schemeClr val="hlink"/>
              </a:buClr>
              <a:buSzPct val="120000"/>
              <a:buFontTx/>
              <a:buChar char="•"/>
            </a:pPr>
            <a:r>
              <a:rPr lang="sv-SE" altLang="sv-SE" sz="3200"/>
              <a:t>vill och har lust </a:t>
            </a:r>
          </a:p>
          <a:p>
            <a:pPr lvl="3" eaLnBrk="1" hangingPunct="1">
              <a:spcBef>
                <a:spcPct val="20000"/>
              </a:spcBef>
              <a:buFont typeface="Times New Roman" pitchFamily="18" charset="0"/>
              <a:buChar char="–"/>
            </a:pPr>
            <a:r>
              <a:rPr lang="sv-SE" altLang="sv-SE" sz="2000"/>
              <a:t>Affektiva förmågor</a:t>
            </a:r>
          </a:p>
          <a:p>
            <a:pPr eaLnBrk="1" hangingPunct="1">
              <a:spcBef>
                <a:spcPct val="20000"/>
              </a:spcBef>
              <a:buClr>
                <a:schemeClr val="hlink"/>
              </a:buClr>
              <a:buSzPct val="120000"/>
              <a:buFontTx/>
              <a:buChar char="•"/>
            </a:pPr>
            <a:r>
              <a:rPr lang="sv-SE" altLang="sv-SE" sz="3200"/>
              <a:t>tala samspela styra/leda</a:t>
            </a:r>
          </a:p>
          <a:p>
            <a:pPr lvl="3" eaLnBrk="1" hangingPunct="1">
              <a:spcBef>
                <a:spcPct val="20000"/>
              </a:spcBef>
              <a:buFont typeface="Times New Roman" pitchFamily="18" charset="0"/>
              <a:buChar char="–"/>
            </a:pPr>
            <a:r>
              <a:rPr lang="sv-SE" altLang="sv-SE" sz="2000"/>
              <a:t>Social förmågor</a:t>
            </a:r>
          </a:p>
        </p:txBody>
      </p:sp>
    </p:spTree>
    <p:extLst>
      <p:ext uri="{BB962C8B-B14F-4D97-AF65-F5344CB8AC3E}">
        <p14:creationId xmlns:p14="http://schemas.microsoft.com/office/powerpoint/2010/main" val="39565901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Analysuppgifterna </a:t>
            </a:r>
            <a:endParaRPr lang="sv-SE" dirty="0"/>
          </a:p>
        </p:txBody>
      </p:sp>
      <p:sp>
        <p:nvSpPr>
          <p:cNvPr id="3" name="Underrubrik 2"/>
          <p:cNvSpPr>
            <a:spLocks noGrp="1"/>
          </p:cNvSpPr>
          <p:nvPr>
            <p:ph type="subTitle" idx="1"/>
          </p:nvPr>
        </p:nvSpPr>
        <p:spPr/>
        <p:txBody>
          <a:bodyPr/>
          <a:lstStyle/>
          <a:p>
            <a:r>
              <a:rPr lang="sv-SE" dirty="0" smtClean="0"/>
              <a:t>UVK I-III</a:t>
            </a:r>
            <a:endParaRPr lang="sv-SE" dirty="0"/>
          </a:p>
        </p:txBody>
      </p:sp>
    </p:spTree>
    <p:extLst>
      <p:ext uri="{BB962C8B-B14F-4D97-AF65-F5344CB8AC3E}">
        <p14:creationId xmlns:p14="http://schemas.microsoft.com/office/powerpoint/2010/main" val="39639686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sv-SE" sz="3200" dirty="0" smtClean="0"/>
              <a:t>UVK 1 - ”Yrkesvalet”</a:t>
            </a:r>
            <a:br>
              <a:rPr lang="sv-SE" sz="3200" dirty="0" smtClean="0"/>
            </a:br>
            <a:r>
              <a:rPr lang="sv-SE" sz="2000" dirty="0" smtClean="0"/>
              <a:t>Novisen på väg in i en profession</a:t>
            </a:r>
            <a:endParaRPr lang="sv-SE" sz="2000" dirty="0"/>
          </a:p>
        </p:txBody>
      </p:sp>
      <p:sp>
        <p:nvSpPr>
          <p:cNvPr id="3" name="Content Placeholder 2"/>
          <p:cNvSpPr>
            <a:spLocks noGrp="1"/>
          </p:cNvSpPr>
          <p:nvPr>
            <p:ph idx="1"/>
          </p:nvPr>
        </p:nvSpPr>
        <p:spPr/>
        <p:style>
          <a:lnRef idx="2">
            <a:schemeClr val="accent6"/>
          </a:lnRef>
          <a:fillRef idx="1">
            <a:schemeClr val="lt1"/>
          </a:fillRef>
          <a:effectRef idx="0">
            <a:schemeClr val="accent6"/>
          </a:effectRef>
          <a:fontRef idx="minor">
            <a:schemeClr val="dk1"/>
          </a:fontRef>
        </p:style>
        <p:txBody>
          <a:bodyPr>
            <a:normAutofit fontScale="70000" lnSpcReduction="20000"/>
          </a:bodyPr>
          <a:lstStyle/>
          <a:p>
            <a:r>
              <a:rPr lang="sv-SE" dirty="0" smtClean="0"/>
              <a:t>Mål: Ta ställning till yrkesvalet (delkurs 1 UVK 1)</a:t>
            </a:r>
          </a:p>
          <a:p>
            <a:pPr lvl="1"/>
            <a:r>
              <a:rPr lang="sv-SE" sz="2700" dirty="0" smtClean="0"/>
              <a:t>Uppgift: 3 studenter intervjuar 2 yrkesutövare vardera</a:t>
            </a:r>
          </a:p>
          <a:p>
            <a:pPr lvl="1"/>
            <a:endParaRPr lang="sv-SE" sz="2700" dirty="0" smtClean="0"/>
          </a:p>
          <a:p>
            <a:pPr lvl="1"/>
            <a:r>
              <a:rPr lang="sv-SE" sz="2200" dirty="0" smtClean="0"/>
              <a:t>Intervju med yrkesutövare i delkurs 1 under fältdagar. Data analyseras (tematiseras kategoriseras) utifrån punkt 1 och 2 nedan. </a:t>
            </a:r>
          </a:p>
          <a:p>
            <a:pPr lvl="1"/>
            <a:r>
              <a:rPr lang="sv-SE" sz="2200" dirty="0" smtClean="0"/>
              <a:t>Det samlade analysunderlaget relateras till punkt 3 nedan och redovisas i form av en PP presentation vid seminariet</a:t>
            </a:r>
          </a:p>
          <a:p>
            <a:pPr marL="914400" lvl="2" indent="0">
              <a:buNone/>
            </a:pPr>
            <a:endParaRPr lang="sv-SE" dirty="0" smtClean="0"/>
          </a:p>
          <a:p>
            <a:pPr marL="457200" lvl="1" indent="0">
              <a:buNone/>
            </a:pPr>
            <a:r>
              <a:rPr lang="sv-SE" dirty="0" smtClean="0"/>
              <a:t> </a:t>
            </a:r>
          </a:p>
          <a:p>
            <a:pPr lvl="2"/>
            <a:r>
              <a:rPr lang="sv-SE" dirty="0" smtClean="0"/>
              <a:t>Identifiera lärares huvudsakliga arbetsuppgifter i vardagsarbetet. Vilka anses de vara och varför skiljer de sig eventuellt åt mellan olika lärare? - </a:t>
            </a:r>
            <a:r>
              <a:rPr lang="sv-SE" i="1" dirty="0" smtClean="0"/>
              <a:t>”Vad är det lärare gör”</a:t>
            </a:r>
          </a:p>
          <a:p>
            <a:pPr lvl="2"/>
            <a:r>
              <a:rPr lang="sv-SE" dirty="0" smtClean="0"/>
              <a:t>Vilka/en yrkeskompetens/er tycker du dig se i det lärare gör? -  </a:t>
            </a:r>
            <a:r>
              <a:rPr lang="sv-SE" i="1" dirty="0" smtClean="0"/>
              <a:t>”Vad behöver lärare kunna”?</a:t>
            </a:r>
          </a:p>
          <a:p>
            <a:pPr lvl="2"/>
            <a:r>
              <a:rPr lang="sv-SE" dirty="0" smtClean="0"/>
              <a:t> Jämför det ni kommit fram till med utgångspunkt i förekommande professionskriterier och utbildningsplanen för utbildningen</a:t>
            </a:r>
          </a:p>
          <a:p>
            <a:pPr lvl="2"/>
            <a:r>
              <a:rPr lang="sv-SE" dirty="0" smtClean="0"/>
              <a:t>(här kan det också ske en individuell inlämning så som de är beskrivet i kurshandbok) </a:t>
            </a:r>
          </a:p>
          <a:p>
            <a:pPr lvl="2"/>
            <a:endParaRPr lang="sv-SE" dirty="0" smtClean="0"/>
          </a:p>
          <a:p>
            <a:pPr marL="0" indent="0">
              <a:buNone/>
            </a:pPr>
            <a:endParaRPr lang="sv-SE" sz="2100" b="1" dirty="0">
              <a:solidFill>
                <a:srgbClr val="FF0000"/>
              </a:solidFill>
            </a:endParaRPr>
          </a:p>
        </p:txBody>
      </p:sp>
    </p:spTree>
    <p:extLst>
      <p:ext uri="{BB962C8B-B14F-4D97-AF65-F5344CB8AC3E}">
        <p14:creationId xmlns:p14="http://schemas.microsoft.com/office/powerpoint/2010/main" val="14701576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Delkurs 2 UVK 1</a:t>
            </a:r>
            <a:endParaRPr lang="sv-SE" dirty="0"/>
          </a:p>
        </p:txBody>
      </p:sp>
      <p:sp>
        <p:nvSpPr>
          <p:cNvPr id="3" name="Platshållare för innehåll 2"/>
          <p:cNvSpPr>
            <a:spLocks noGrp="1"/>
          </p:cNvSpPr>
          <p:nvPr>
            <p:ph idx="1"/>
          </p:nvPr>
        </p:nvSpPr>
        <p:spPr/>
        <p:txBody>
          <a:bodyPr>
            <a:normAutofit fontScale="92500" lnSpcReduction="20000"/>
          </a:bodyPr>
          <a:lstStyle/>
          <a:p>
            <a:r>
              <a:rPr lang="sv-SE" dirty="0" smtClean="0"/>
              <a:t>Uppgift efter avslutad VFU:</a:t>
            </a:r>
          </a:p>
          <a:p>
            <a:endParaRPr lang="sv-SE" dirty="0" smtClean="0"/>
          </a:p>
          <a:p>
            <a:pPr lvl="1"/>
            <a:r>
              <a:rPr lang="sv-SE" dirty="0" smtClean="0"/>
              <a:t>Individuell reflektion med utgångspunkt i resultatet från delkurs 1 (gruppuppgiften) som relateras till nyvunna erfarenheter från VFU och HFU</a:t>
            </a:r>
          </a:p>
          <a:p>
            <a:pPr lvl="1"/>
            <a:endParaRPr lang="sv-SE" dirty="0"/>
          </a:p>
          <a:p>
            <a:pPr lvl="1"/>
            <a:r>
              <a:rPr lang="sv-SE" dirty="0" smtClean="0"/>
              <a:t>”Yrkesidentitetsportfolio” sparas för framtida bruk, men noteras att den finns i samband med VFU-uppföljning. </a:t>
            </a:r>
            <a:r>
              <a:rPr lang="sv-SE" dirty="0"/>
              <a:t>(Skapas i </a:t>
            </a:r>
            <a:r>
              <a:rPr lang="sv-SE" dirty="0" err="1"/>
              <a:t>Ping-Pong</a:t>
            </a:r>
            <a:r>
              <a:rPr lang="sv-SE" dirty="0"/>
              <a:t>.)</a:t>
            </a:r>
            <a:endParaRPr lang="sv-SE" dirty="0" smtClean="0"/>
          </a:p>
          <a:p>
            <a:pPr lvl="1"/>
            <a:endParaRPr lang="sv-SE" dirty="0" smtClean="0"/>
          </a:p>
          <a:p>
            <a:pPr lvl="1"/>
            <a:r>
              <a:rPr lang="sv-SE" dirty="0" smtClean="0"/>
              <a:t>Underlaget tas med  till mentorsgruppsmöten och används där som underlag för de samtal som förs.</a:t>
            </a:r>
          </a:p>
          <a:p>
            <a:endParaRPr lang="sv-SE" dirty="0"/>
          </a:p>
        </p:txBody>
      </p:sp>
    </p:spTree>
    <p:extLst>
      <p:ext uri="{BB962C8B-B14F-4D97-AF65-F5344CB8AC3E}">
        <p14:creationId xmlns:p14="http://schemas.microsoft.com/office/powerpoint/2010/main" val="3002413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591" y="506551"/>
            <a:ext cx="8229600" cy="1143000"/>
          </a:xfrm>
        </p:spPr>
        <p:txBody>
          <a:bodyPr>
            <a:noAutofit/>
          </a:bodyPr>
          <a:lstStyle/>
          <a:p>
            <a:r>
              <a:rPr lang="sv-SE" sz="3200" dirty="0" smtClean="0"/>
              <a:t>På väg mot en professionell yrkesidentitet</a:t>
            </a:r>
            <a:br>
              <a:rPr lang="sv-SE" sz="3200" dirty="0" smtClean="0"/>
            </a:br>
            <a:r>
              <a:rPr lang="sv-SE" sz="2000" i="1" dirty="0" smtClean="0"/>
              <a:t>Yrkesidentitetsportfolio</a:t>
            </a:r>
            <a:endParaRPr lang="sv-SE" sz="3200" dirty="0"/>
          </a:p>
        </p:txBody>
      </p:sp>
      <p:sp>
        <p:nvSpPr>
          <p:cNvPr id="3" name="Content Placeholder 2"/>
          <p:cNvSpPr>
            <a:spLocks noGrp="1"/>
          </p:cNvSpPr>
          <p:nvPr>
            <p:ph idx="1"/>
          </p:nvPr>
        </p:nvSpPr>
        <p:spPr>
          <a:xfrm>
            <a:off x="2270166" y="1964637"/>
            <a:ext cx="4176464" cy="829364"/>
          </a:xfrm>
        </p:spPr>
        <p:txBody>
          <a:bodyPr/>
          <a:lstStyle/>
          <a:p>
            <a:pPr marL="0" indent="0">
              <a:buNone/>
            </a:pPr>
            <a:r>
              <a:rPr lang="sv-SE" sz="1800" dirty="0" smtClean="0"/>
              <a:t>En metabetraktelse över yrkesval och hur en yrkesidentitet formas och utvecklas</a:t>
            </a:r>
          </a:p>
          <a:p>
            <a:pPr marL="0" indent="0">
              <a:buNone/>
            </a:pPr>
            <a:endParaRPr lang="sv-SE" sz="1800" dirty="0"/>
          </a:p>
          <a:p>
            <a:endParaRPr lang="sv-SE" dirty="0" smtClean="0"/>
          </a:p>
          <a:p>
            <a:endParaRPr lang="sv-SE" dirty="0"/>
          </a:p>
        </p:txBody>
      </p:sp>
      <p:sp>
        <p:nvSpPr>
          <p:cNvPr id="4" name="Rectangle 3"/>
          <p:cNvSpPr/>
          <p:nvPr/>
        </p:nvSpPr>
        <p:spPr>
          <a:xfrm>
            <a:off x="2462582" y="4577523"/>
            <a:ext cx="3672408" cy="1200329"/>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pPr lvl="0">
              <a:spcBef>
                <a:spcPct val="20000"/>
              </a:spcBef>
            </a:pPr>
            <a:r>
              <a:rPr lang="sv-SE" dirty="0">
                <a:solidFill>
                  <a:prstClr val="black"/>
                </a:solidFill>
              </a:rPr>
              <a:t>Problematiserar sina vunna erfarenheter kring sitt yrkesval och med dessa som grund </a:t>
            </a:r>
            <a:r>
              <a:rPr lang="sv-SE" dirty="0" smtClean="0">
                <a:solidFill>
                  <a:prstClr val="black"/>
                </a:solidFill>
              </a:rPr>
              <a:t>identifierar </a:t>
            </a:r>
            <a:r>
              <a:rPr lang="sv-SE" dirty="0">
                <a:solidFill>
                  <a:prstClr val="black"/>
                </a:solidFill>
              </a:rPr>
              <a:t>behov av ytterligare kompetens</a:t>
            </a:r>
          </a:p>
        </p:txBody>
      </p:sp>
      <p:sp>
        <p:nvSpPr>
          <p:cNvPr id="5" name="Down Arrow 4"/>
          <p:cNvSpPr/>
          <p:nvPr/>
        </p:nvSpPr>
        <p:spPr>
          <a:xfrm>
            <a:off x="3887924" y="3293323"/>
            <a:ext cx="360040"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3782549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3200" dirty="0" smtClean="0"/>
              <a:t>På väg mot en professionell yrkesidentitet</a:t>
            </a:r>
            <a:endParaRPr lang="sv-SE" sz="3200" dirty="0"/>
          </a:p>
        </p:txBody>
      </p:sp>
      <p:sp>
        <p:nvSpPr>
          <p:cNvPr id="3" name="Content Placeholder 2"/>
          <p:cNvSpPr>
            <a:spLocks noGrp="1"/>
          </p:cNvSpPr>
          <p:nvPr>
            <p:ph idx="1"/>
          </p:nvPr>
        </p:nvSpPr>
        <p:spPr/>
        <p:txBody>
          <a:bodyPr>
            <a:normAutofit fontScale="92500" lnSpcReduction="10000"/>
          </a:bodyPr>
          <a:lstStyle/>
          <a:p>
            <a:r>
              <a:rPr lang="sv-SE" dirty="0" smtClean="0"/>
              <a:t>UVK 2</a:t>
            </a:r>
          </a:p>
          <a:p>
            <a:pPr lvl="2"/>
            <a:r>
              <a:rPr lang="sv-SE" dirty="0" smtClean="0"/>
              <a:t>Mål: belysa och reflektera hur ledning och styrning påverkar grundlärares villkor och handlingar och hur dessa kan uttryckas i olika skolkulturer</a:t>
            </a:r>
          </a:p>
          <a:p>
            <a:pPr lvl="2"/>
            <a:endParaRPr lang="sv-SE" dirty="0" smtClean="0"/>
          </a:p>
          <a:p>
            <a:pPr lvl="2"/>
            <a:r>
              <a:rPr lang="sv-SE" dirty="0" smtClean="0"/>
              <a:t>Konkretisera och analysera ledarskap i pedagogisk verksamhet </a:t>
            </a:r>
          </a:p>
          <a:p>
            <a:pPr lvl="2"/>
            <a:endParaRPr lang="sv-SE" dirty="0" smtClean="0"/>
          </a:p>
          <a:p>
            <a:pPr lvl="1"/>
            <a:r>
              <a:rPr lang="sv-SE" dirty="0" smtClean="0"/>
              <a:t>Uppgift: Analysuppgift individuellt och i grupp där erfarenheter från HLU/VFU relateras till ”professionell yrkesidentitet” så som det är framskrivet i några olika styrdokument</a:t>
            </a:r>
          </a:p>
          <a:p>
            <a:pPr lvl="1"/>
            <a:endParaRPr lang="sv-SE" dirty="0"/>
          </a:p>
        </p:txBody>
      </p:sp>
    </p:spTree>
    <p:extLst>
      <p:ext uri="{BB962C8B-B14F-4D97-AF65-F5344CB8AC3E}">
        <p14:creationId xmlns:p14="http://schemas.microsoft.com/office/powerpoint/2010/main" val="9890061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S</a:t>
            </a:r>
            <a:r>
              <a:rPr lang="sv-SE" dirty="0" smtClean="0"/>
              <a:t>elfreport</a:t>
            </a:r>
            <a:endParaRPr lang="sv-SE" dirty="0"/>
          </a:p>
        </p:txBody>
      </p:sp>
      <p:sp>
        <p:nvSpPr>
          <p:cNvPr id="3" name="Content Placeholder 2"/>
          <p:cNvSpPr>
            <a:spLocks noGrp="1"/>
          </p:cNvSpPr>
          <p:nvPr>
            <p:ph idx="1"/>
          </p:nvPr>
        </p:nvSpPr>
        <p:spPr>
          <a:xfrm>
            <a:off x="2195736" y="1844824"/>
            <a:ext cx="5338936" cy="1396752"/>
          </a:xfrm>
        </p:spPr>
        <p:txBody>
          <a:bodyPr>
            <a:normAutofit/>
          </a:bodyPr>
          <a:lstStyle/>
          <a:p>
            <a:pPr marL="0" indent="0">
              <a:buNone/>
            </a:pPr>
            <a:r>
              <a:rPr lang="sv-SE" sz="2400" dirty="0" smtClean="0"/>
              <a:t>Skriv individuellt utifrån en öppen fråga: </a:t>
            </a:r>
          </a:p>
        </p:txBody>
      </p:sp>
      <p:sp>
        <p:nvSpPr>
          <p:cNvPr id="4" name="Rectangle 3"/>
          <p:cNvSpPr/>
          <p:nvPr/>
        </p:nvSpPr>
        <p:spPr>
          <a:xfrm>
            <a:off x="2843808" y="3429000"/>
            <a:ext cx="3744416" cy="1311128"/>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lvl="0">
              <a:spcBef>
                <a:spcPct val="20000"/>
              </a:spcBef>
            </a:pPr>
            <a:r>
              <a:rPr lang="sv-SE" u="sng" dirty="0" smtClean="0">
                <a:solidFill>
                  <a:prstClr val="black"/>
                </a:solidFill>
              </a:rPr>
              <a:t>På väg mot en yrkesidentitet:</a:t>
            </a:r>
          </a:p>
          <a:p>
            <a:pPr lvl="0">
              <a:spcBef>
                <a:spcPct val="20000"/>
              </a:spcBef>
            </a:pPr>
            <a:endParaRPr lang="sv-SE" dirty="0" smtClean="0">
              <a:solidFill>
                <a:prstClr val="black"/>
              </a:solidFill>
            </a:endParaRPr>
          </a:p>
          <a:p>
            <a:pPr lvl="0">
              <a:spcBef>
                <a:spcPct val="20000"/>
              </a:spcBef>
            </a:pPr>
            <a:r>
              <a:rPr lang="sv-SE" dirty="0" smtClean="0">
                <a:solidFill>
                  <a:prstClr val="black"/>
                </a:solidFill>
              </a:rPr>
              <a:t>Vilka </a:t>
            </a:r>
            <a:r>
              <a:rPr lang="sv-SE" dirty="0">
                <a:solidFill>
                  <a:prstClr val="black"/>
                </a:solidFill>
              </a:rPr>
              <a:t>inslag </a:t>
            </a:r>
            <a:r>
              <a:rPr lang="sv-SE" dirty="0" smtClean="0">
                <a:solidFill>
                  <a:prstClr val="black"/>
                </a:solidFill>
              </a:rPr>
              <a:t>har haft </a:t>
            </a:r>
            <a:r>
              <a:rPr lang="sv-SE" dirty="0">
                <a:solidFill>
                  <a:prstClr val="black"/>
                </a:solidFill>
              </a:rPr>
              <a:t>betydelse för dig i din </a:t>
            </a:r>
            <a:r>
              <a:rPr lang="sv-SE" dirty="0" smtClean="0">
                <a:solidFill>
                  <a:prstClr val="black"/>
                </a:solidFill>
              </a:rPr>
              <a:t>hittillsvarande utbildning </a:t>
            </a:r>
          </a:p>
        </p:txBody>
      </p:sp>
    </p:spTree>
    <p:extLst>
      <p:ext uri="{BB962C8B-B14F-4D97-AF65-F5344CB8AC3E}">
        <p14:creationId xmlns:p14="http://schemas.microsoft.com/office/powerpoint/2010/main" val="757016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a:bodyPr>
          <a:lstStyle/>
          <a:p>
            <a:pPr algn="l"/>
            <a:r>
              <a:rPr lang="sv-SE" sz="3200" dirty="0"/>
              <a:t>Genomförande</a:t>
            </a:r>
            <a:r>
              <a:rPr lang="sv-SE" sz="3200" dirty="0" smtClean="0"/>
              <a:t>:</a:t>
            </a:r>
            <a:endParaRPr lang="sv-SE" sz="3200" dirty="0"/>
          </a:p>
        </p:txBody>
      </p:sp>
      <p:sp>
        <p:nvSpPr>
          <p:cNvPr id="3" name="Content Placeholder 2"/>
          <p:cNvSpPr>
            <a:spLocks noGrp="1"/>
          </p:cNvSpPr>
          <p:nvPr>
            <p:ph idx="1"/>
          </p:nvPr>
        </p:nvSpPr>
        <p:spPr>
          <a:xfrm>
            <a:off x="467544" y="1124744"/>
            <a:ext cx="8229600" cy="5544616"/>
          </a:xfrm>
        </p:spPr>
        <p:txBody>
          <a:bodyPr>
            <a:normAutofit fontScale="25000" lnSpcReduction="20000"/>
          </a:bodyPr>
          <a:lstStyle/>
          <a:p>
            <a:pPr marL="0" indent="0">
              <a:buNone/>
            </a:pPr>
            <a:r>
              <a:rPr lang="sv-SE" sz="6400" dirty="0" smtClean="0"/>
              <a:t>Steg </a:t>
            </a:r>
            <a:r>
              <a:rPr lang="sv-SE" sz="6400" dirty="0"/>
              <a:t>1 </a:t>
            </a:r>
            <a:endParaRPr lang="sv-SE" sz="6400" dirty="0" smtClean="0"/>
          </a:p>
          <a:p>
            <a:pPr marL="400050" lvl="1" indent="0">
              <a:buNone/>
            </a:pPr>
            <a:r>
              <a:rPr lang="sv-SE" sz="6000" dirty="0" smtClean="0"/>
              <a:t>Analysera </a:t>
            </a:r>
            <a:r>
              <a:rPr lang="sv-SE" sz="6000" dirty="0"/>
              <a:t>- enskilt - varandras texter i studiegruppen. Ditt exemplar analyseras av en </a:t>
            </a:r>
            <a:r>
              <a:rPr lang="sv-SE" sz="6000" dirty="0" smtClean="0"/>
              <a:t>	annan </a:t>
            </a:r>
            <a:r>
              <a:rPr lang="sv-SE" sz="6000" dirty="0"/>
              <a:t>student i </a:t>
            </a:r>
            <a:r>
              <a:rPr lang="sv-SE" sz="6000" dirty="0" smtClean="0"/>
              <a:t>studiegruppen</a:t>
            </a:r>
            <a:r>
              <a:rPr lang="sv-SE" sz="6000" dirty="0"/>
              <a:t>. Fördela detta så </a:t>
            </a:r>
            <a:r>
              <a:rPr lang="sv-SE" sz="6000" dirty="0" smtClean="0"/>
              <a:t>att </a:t>
            </a:r>
            <a:r>
              <a:rPr lang="sv-SE" sz="6000" dirty="0"/>
              <a:t>a läser b som läser c etc. </a:t>
            </a:r>
            <a:r>
              <a:rPr lang="sv-SE" sz="6000" dirty="0" smtClean="0"/>
              <a:t>	(analysschema1)</a:t>
            </a:r>
          </a:p>
          <a:p>
            <a:pPr marL="0" indent="0">
              <a:buNone/>
            </a:pPr>
            <a:endParaRPr lang="sv-SE" sz="6400" dirty="0"/>
          </a:p>
          <a:p>
            <a:pPr marL="0" indent="0">
              <a:buNone/>
            </a:pPr>
            <a:r>
              <a:rPr lang="sv-SE" sz="6400" dirty="0"/>
              <a:t>Steg 2 </a:t>
            </a:r>
            <a:endParaRPr lang="sv-SE" sz="6400" dirty="0" smtClean="0"/>
          </a:p>
          <a:p>
            <a:pPr marL="400050" lvl="1" indent="0">
              <a:buNone/>
            </a:pPr>
            <a:r>
              <a:rPr lang="sv-SE" sz="6000" dirty="0" smtClean="0"/>
              <a:t>Gemensam </a:t>
            </a:r>
            <a:r>
              <a:rPr lang="sv-SE" sz="6000" dirty="0"/>
              <a:t>analys i studiegruppen. Ta fram mönsterbildande utsagor (</a:t>
            </a:r>
            <a:r>
              <a:rPr lang="sv-SE" sz="6000" dirty="0" smtClean="0"/>
              <a:t>analysschema2)</a:t>
            </a:r>
          </a:p>
          <a:p>
            <a:pPr marL="400050" lvl="1" indent="0">
              <a:buNone/>
            </a:pPr>
            <a:endParaRPr lang="sv-SE" sz="6000" dirty="0"/>
          </a:p>
          <a:p>
            <a:pPr marL="0" indent="0">
              <a:buNone/>
            </a:pPr>
            <a:r>
              <a:rPr lang="sv-SE" sz="6400" dirty="0"/>
              <a:t>Steg 3 </a:t>
            </a:r>
            <a:endParaRPr lang="sv-SE" sz="6400" dirty="0" smtClean="0"/>
          </a:p>
          <a:p>
            <a:pPr marL="400050" lvl="1" indent="0">
              <a:buNone/>
            </a:pPr>
            <a:r>
              <a:rPr lang="sv-SE" sz="6000" dirty="0" smtClean="0"/>
              <a:t>Jämför </a:t>
            </a:r>
            <a:r>
              <a:rPr lang="sv-SE" sz="6000" dirty="0"/>
              <a:t>studiegruppens mönsterbildande utsagor med mål/indikatorer som hämtas </a:t>
            </a:r>
            <a:r>
              <a:rPr lang="sv-SE" sz="6000" dirty="0" smtClean="0"/>
              <a:t>	från </a:t>
            </a:r>
            <a:r>
              <a:rPr lang="sv-SE" sz="6000" dirty="0"/>
              <a:t>relevanta styrdokument (LGR 11, utbildningsplan, </a:t>
            </a:r>
            <a:r>
              <a:rPr lang="sv-SE" sz="6000" dirty="0" smtClean="0"/>
              <a:t>kursplaner</a:t>
            </a:r>
            <a:r>
              <a:rPr lang="sv-SE" sz="6000" dirty="0"/>
              <a:t>, VFU) </a:t>
            </a:r>
            <a:r>
              <a:rPr lang="sv-SE" sz="6000" dirty="0" smtClean="0"/>
              <a:t>(</a:t>
            </a:r>
            <a:r>
              <a:rPr lang="sv-SE" sz="6000" dirty="0"/>
              <a:t>analysschema 3)</a:t>
            </a:r>
          </a:p>
          <a:p>
            <a:pPr marL="400050" lvl="1" indent="0">
              <a:buNone/>
            </a:pPr>
            <a:endParaRPr lang="sv-SE" sz="6000" dirty="0" smtClean="0"/>
          </a:p>
          <a:p>
            <a:pPr marL="0" indent="0">
              <a:buNone/>
            </a:pPr>
            <a:r>
              <a:rPr lang="sv-SE" sz="6400" dirty="0" smtClean="0"/>
              <a:t>Steg 4</a:t>
            </a:r>
          </a:p>
          <a:p>
            <a:pPr marL="400050" lvl="1" indent="0">
              <a:buNone/>
            </a:pPr>
            <a:r>
              <a:rPr lang="sv-SE" sz="6000" dirty="0" smtClean="0"/>
              <a:t>Slutsatser: Hur </a:t>
            </a:r>
            <a:r>
              <a:rPr lang="sv-SE" sz="6000" dirty="0"/>
              <a:t>ser fördelningen ut mellan de tre kategorierna (demokrati/kunskap ledarskap)?</a:t>
            </a:r>
          </a:p>
          <a:p>
            <a:pPr marL="400050" lvl="1" indent="0">
              <a:buNone/>
            </a:pPr>
            <a:r>
              <a:rPr lang="sv-SE" sz="6000" dirty="0" smtClean="0"/>
              <a:t>Hur </a:t>
            </a:r>
            <a:r>
              <a:rPr lang="sv-SE" sz="6000" dirty="0"/>
              <a:t>ser ”förhållandet” ut mellan mönsterbildande utsagor och officiella styrdokument </a:t>
            </a:r>
            <a:r>
              <a:rPr lang="sv-SE" sz="6000" dirty="0" smtClean="0"/>
              <a:t>(</a:t>
            </a:r>
            <a:r>
              <a:rPr lang="sv-SE" sz="6000" dirty="0"/>
              <a:t>läroplan utbildningsplan </a:t>
            </a:r>
            <a:r>
              <a:rPr lang="sv-SE" sz="6000" dirty="0" err="1"/>
              <a:t>etc</a:t>
            </a:r>
            <a:r>
              <a:rPr lang="sv-SE" sz="6000" dirty="0"/>
              <a:t>)</a:t>
            </a:r>
          </a:p>
          <a:p>
            <a:pPr marL="400050" lvl="1" indent="0">
              <a:buNone/>
            </a:pPr>
            <a:r>
              <a:rPr lang="sv-SE" sz="6000" dirty="0" smtClean="0"/>
              <a:t>Vad </a:t>
            </a:r>
            <a:r>
              <a:rPr lang="sv-SE" sz="6000" dirty="0"/>
              <a:t>skriver man mer om, mindre om, inte alls om??</a:t>
            </a:r>
          </a:p>
          <a:p>
            <a:pPr marL="400050" lvl="1" indent="0">
              <a:buNone/>
            </a:pPr>
            <a:r>
              <a:rPr lang="sv-SE" sz="6000" dirty="0" smtClean="0"/>
              <a:t>Vilka </a:t>
            </a:r>
            <a:r>
              <a:rPr lang="sv-SE" sz="6000" dirty="0"/>
              <a:t>slutsatser kan dras om studenters utveckling mot en professionell identitet</a:t>
            </a:r>
          </a:p>
          <a:p>
            <a:pPr marL="400050" lvl="1" indent="0">
              <a:buNone/>
            </a:pPr>
            <a:r>
              <a:rPr lang="sv-SE" sz="6000" dirty="0"/>
              <a:t> </a:t>
            </a:r>
          </a:p>
          <a:p>
            <a:pPr marL="0" indent="0">
              <a:buNone/>
            </a:pPr>
            <a:r>
              <a:rPr lang="sv-SE" sz="6400" dirty="0"/>
              <a:t>Steg 5 </a:t>
            </a:r>
            <a:endParaRPr lang="sv-SE" sz="6400" dirty="0" smtClean="0"/>
          </a:p>
          <a:p>
            <a:pPr marL="400050" lvl="1" indent="0">
              <a:buNone/>
            </a:pPr>
            <a:r>
              <a:rPr lang="sv-SE" sz="6000" dirty="0" smtClean="0"/>
              <a:t>seminariepresentation </a:t>
            </a:r>
            <a:r>
              <a:rPr lang="sv-SE" sz="6000" dirty="0"/>
              <a:t>”på väg mot en professionell identitet” </a:t>
            </a:r>
          </a:p>
          <a:p>
            <a:pPr marL="400050" lvl="1" indent="0">
              <a:buNone/>
            </a:pPr>
            <a:r>
              <a:rPr lang="sv-SE" sz="6000" dirty="0"/>
              <a:t> </a:t>
            </a:r>
          </a:p>
          <a:p>
            <a:pPr marL="0" indent="0">
              <a:buNone/>
            </a:pPr>
            <a:r>
              <a:rPr lang="sv-SE" sz="5600" b="1" dirty="0"/>
              <a:t>OBS </a:t>
            </a:r>
            <a:r>
              <a:rPr lang="sv-SE" sz="5600" dirty="0"/>
              <a:t>lämna in detta i ett sammanhållet dokument och placera det under gruppens dokumentmapp. Både för och efternamn skall finnas på varje analysschema och i slutsatsversionen.  </a:t>
            </a:r>
            <a:r>
              <a:rPr lang="sv-SE" sz="5600" dirty="0" smtClean="0"/>
              <a:t>Kriterier </a:t>
            </a:r>
            <a:r>
              <a:rPr lang="sv-SE" sz="5600" dirty="0"/>
              <a:t>för </a:t>
            </a:r>
            <a:r>
              <a:rPr lang="sv-SE" sz="5600" dirty="0" smtClean="0"/>
              <a:t>Godkänt: Du </a:t>
            </a:r>
            <a:r>
              <a:rPr lang="sv-SE" sz="5600" dirty="0"/>
              <a:t>skriver själv ett brev analyserar en kamrats och medverkar i det gemensamma analysarbetet enligt steg 2-5. Slutsatserna ska diskuteras med </a:t>
            </a:r>
            <a:r>
              <a:rPr lang="sv-SE" sz="5600" dirty="0" smtClean="0"/>
              <a:t>stöd analysunderlaget</a:t>
            </a:r>
            <a:r>
              <a:rPr lang="sv-SE" sz="5600" dirty="0"/>
              <a:t>.</a:t>
            </a:r>
            <a:endParaRPr lang="sv-SE" sz="6400" dirty="0"/>
          </a:p>
          <a:p>
            <a:pPr marL="0" indent="0">
              <a:buNone/>
            </a:pPr>
            <a:r>
              <a:rPr lang="sv-SE" sz="6400" dirty="0"/>
              <a:t> </a:t>
            </a:r>
          </a:p>
          <a:p>
            <a:pPr marL="0" indent="0">
              <a:buNone/>
            </a:pPr>
            <a:r>
              <a:rPr lang="sv-SE" sz="6400" dirty="0"/>
              <a:t> </a:t>
            </a:r>
          </a:p>
          <a:p>
            <a:pPr marL="0" indent="0">
              <a:buNone/>
            </a:pPr>
            <a:endParaRPr lang="sv-SE" dirty="0"/>
          </a:p>
        </p:txBody>
      </p:sp>
    </p:spTree>
    <p:extLst>
      <p:ext uri="{BB962C8B-B14F-4D97-AF65-F5344CB8AC3E}">
        <p14:creationId xmlns:p14="http://schemas.microsoft.com/office/powerpoint/2010/main" val="32843553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sv-SE" sz="2800" dirty="0" smtClean="0"/>
              <a:t>Novisen blir expert</a:t>
            </a:r>
            <a:br>
              <a:rPr lang="sv-SE" sz="2800" dirty="0" smtClean="0"/>
            </a:br>
            <a:r>
              <a:rPr lang="sv-SE" sz="1800" dirty="0" smtClean="0"/>
              <a:t>”på väg ut i yrkeslivet”</a:t>
            </a:r>
            <a:endParaRPr lang="sv-SE" sz="1800" dirty="0"/>
          </a:p>
        </p:txBody>
      </p:sp>
      <p:sp>
        <p:nvSpPr>
          <p:cNvPr id="3" name="Content Placeholder 2"/>
          <p:cNvSpPr>
            <a:spLocks noGrp="1"/>
          </p:cNvSpPr>
          <p:nvPr>
            <p:ph idx="1"/>
          </p:nvPr>
        </p:nvSpPr>
        <p:spPr/>
        <p:txBody>
          <a:bodyPr>
            <a:normAutofit fontScale="70000" lnSpcReduction="20000"/>
          </a:bodyPr>
          <a:lstStyle/>
          <a:p>
            <a:r>
              <a:rPr lang="sv-SE" dirty="0" smtClean="0"/>
              <a:t>UVK 3</a:t>
            </a:r>
          </a:p>
          <a:p>
            <a:pPr marL="1657350" lvl="3" indent="-342900">
              <a:buFont typeface="Arial" panose="020B0604020202020204" pitchFamily="34" charset="0"/>
              <a:buChar char="•"/>
            </a:pPr>
            <a:r>
              <a:rPr lang="sv-SE" sz="2400" dirty="0" smtClean="0"/>
              <a:t>Mål: Studenter ska kunna  beskriva problematisera och kritiskt granska sin egen yrkesrollsutveckling</a:t>
            </a:r>
          </a:p>
          <a:p>
            <a:pPr marL="457200" lvl="1" indent="0">
              <a:buNone/>
            </a:pPr>
            <a:endParaRPr lang="sv-SE" dirty="0" smtClean="0"/>
          </a:p>
          <a:p>
            <a:pPr marL="457200" lvl="1" indent="0">
              <a:buNone/>
            </a:pPr>
            <a:r>
              <a:rPr lang="sv-SE" dirty="0" smtClean="0"/>
              <a:t>Förändringsförslag</a:t>
            </a:r>
          </a:p>
          <a:p>
            <a:pPr marL="457200" lvl="1" indent="0">
              <a:buNone/>
            </a:pPr>
            <a:r>
              <a:rPr lang="sv-SE" dirty="0" smtClean="0"/>
              <a:t>Uppgift: ”vilken beredskap har lärarstudenten att möta sina framtida kollegor”… farhågor förhoppningar… </a:t>
            </a:r>
          </a:p>
          <a:p>
            <a:pPr marL="457200" lvl="1" indent="0">
              <a:buNone/>
            </a:pPr>
            <a:endParaRPr lang="sv-SE" dirty="0" smtClean="0"/>
          </a:p>
          <a:p>
            <a:pPr marL="1200150" lvl="2" indent="-342900">
              <a:buFont typeface="Wingdings" panose="05000000000000000000" pitchFamily="2" charset="2"/>
              <a:buChar char="Ø"/>
            </a:pPr>
            <a:r>
              <a:rPr lang="sv-SE" dirty="0" smtClean="0"/>
              <a:t>Reflektera över yrkesrollen (”professionschocken”)  mot bakgrund av vad du redovisat i UVK 1 (ställningstagandet till yrkesvalet) och UVK 2 ( demokratiuppdraget, ledarskapsuppdraget och kunskapsuppdraget)  (grundnivå)</a:t>
            </a:r>
          </a:p>
          <a:p>
            <a:pPr marL="1657350" lvl="3" indent="-342900"/>
            <a:r>
              <a:rPr lang="sv-SE" dirty="0" smtClean="0"/>
              <a:t>Utveckla ditt resonemang från tidigare analyser och gör det med fokus på din blivande yrkesroll i relation till förskolan/skolans samlade uppdrag.</a:t>
            </a:r>
          </a:p>
          <a:p>
            <a:pPr marL="2114550" lvl="4" indent="-342900"/>
            <a:r>
              <a:rPr lang="sv-SE" dirty="0" smtClean="0"/>
              <a:t>”Vad är det som har varit och vad kommer att hända?”</a:t>
            </a:r>
          </a:p>
          <a:p>
            <a:pPr marL="2114550" lvl="4" indent="-342900"/>
            <a:endParaRPr lang="sv-SE" dirty="0" smtClean="0"/>
          </a:p>
          <a:p>
            <a:pPr marL="1657350" lvl="3" indent="-342900"/>
            <a:r>
              <a:rPr lang="sv-SE" dirty="0" smtClean="0"/>
              <a:t>Värdera de slutsaster du drar och hur väl dessa ligger i linje med examensmålen i utbildningsplanen för utbildningen. (avancerad nivå) </a:t>
            </a:r>
          </a:p>
          <a:p>
            <a:pPr marL="1657350" lvl="3" indent="-342900"/>
            <a:endParaRPr lang="sv-SE" dirty="0" smtClean="0"/>
          </a:p>
          <a:p>
            <a:pPr marL="400050"/>
            <a:endParaRPr lang="sv-SE" dirty="0"/>
          </a:p>
        </p:txBody>
      </p:sp>
    </p:spTree>
    <p:extLst>
      <p:ext uri="{BB962C8B-B14F-4D97-AF65-F5344CB8AC3E}">
        <p14:creationId xmlns:p14="http://schemas.microsoft.com/office/powerpoint/2010/main" val="669216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`Den tredelade tanken´</a:t>
            </a:r>
            <a:endParaRPr lang="sv-SE" dirty="0"/>
          </a:p>
        </p:txBody>
      </p:sp>
      <p:sp>
        <p:nvSpPr>
          <p:cNvPr id="3" name="Platshållare för innehåll 2"/>
          <p:cNvSpPr>
            <a:spLocks noGrp="1"/>
          </p:cNvSpPr>
          <p:nvPr>
            <p:ph idx="1"/>
          </p:nvPr>
        </p:nvSpPr>
        <p:spPr>
          <a:xfrm>
            <a:off x="1557128" y="2251766"/>
            <a:ext cx="6394175" cy="3766930"/>
          </a:xfrm>
          <a:effectLst>
            <a:outerShdw blurRad="76200" dir="13500000" sy="23000" kx="1200000" algn="br" rotWithShape="0">
              <a:prstClr val="black">
                <a:alpha val="2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marL="0" indent="0">
              <a:buNone/>
            </a:pPr>
            <a:r>
              <a:rPr lang="sv-SE" sz="2400" dirty="0" smtClean="0"/>
              <a:t>Studentens utveckling från novis till expert</a:t>
            </a:r>
          </a:p>
          <a:p>
            <a:pPr marL="0" indent="0">
              <a:buNone/>
            </a:pPr>
            <a:endParaRPr lang="sv-SE" sz="2400" dirty="0" smtClean="0"/>
          </a:p>
          <a:p>
            <a:pPr marL="0" indent="0">
              <a:buNone/>
            </a:pPr>
            <a:r>
              <a:rPr lang="sv-SE" sz="2400" dirty="0" smtClean="0"/>
              <a:t>Knyta ett närmare band mellan den högskoleförlagda- och den verksamhetsförlagda utbildningen</a:t>
            </a:r>
          </a:p>
          <a:p>
            <a:pPr marL="0" indent="0">
              <a:buNone/>
            </a:pPr>
            <a:endParaRPr lang="sv-SE" sz="2400" dirty="0" smtClean="0"/>
          </a:p>
          <a:p>
            <a:pPr marL="0" indent="0">
              <a:buNone/>
            </a:pPr>
            <a:r>
              <a:rPr lang="sv-SE" sz="2400" dirty="0" smtClean="0"/>
              <a:t>Kvalitetsunderlag för yrkesutbildningar vid Högskolan i Borås</a:t>
            </a:r>
          </a:p>
        </p:txBody>
      </p:sp>
    </p:spTree>
    <p:extLst>
      <p:ext uri="{BB962C8B-B14F-4D97-AF65-F5344CB8AC3E}">
        <p14:creationId xmlns:p14="http://schemas.microsoft.com/office/powerpoint/2010/main" val="961031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sv-SE" sz="2800" dirty="0" smtClean="0"/>
              <a:t>Tre nyckelbegrepp som intellektuella redskap</a:t>
            </a:r>
            <a:endParaRPr lang="sv-SE" sz="2800" dirty="0"/>
          </a:p>
        </p:txBody>
      </p:sp>
      <p:sp>
        <p:nvSpPr>
          <p:cNvPr id="4" name="Rektangel 3"/>
          <p:cNvSpPr/>
          <p:nvPr/>
        </p:nvSpPr>
        <p:spPr>
          <a:xfrm>
            <a:off x="2793999" y="1997384"/>
            <a:ext cx="2341217" cy="1692771"/>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lvl="0" algn="ctr">
              <a:spcBef>
                <a:spcPct val="20000"/>
              </a:spcBef>
            </a:pPr>
            <a:r>
              <a:rPr lang="sv-SE" sz="3200" b="1" dirty="0" smtClean="0">
                <a:solidFill>
                  <a:srgbClr val="FF0000"/>
                </a:solidFill>
              </a:rPr>
              <a:t>Profession</a:t>
            </a:r>
            <a:r>
              <a:rPr lang="sv-SE" sz="3200" b="1" dirty="0">
                <a:solidFill>
                  <a:srgbClr val="FF0000"/>
                </a:solidFill>
              </a:rPr>
              <a:t/>
            </a:r>
            <a:br>
              <a:rPr lang="sv-SE" sz="3200" b="1" dirty="0">
                <a:solidFill>
                  <a:srgbClr val="FF0000"/>
                </a:solidFill>
              </a:rPr>
            </a:br>
            <a:r>
              <a:rPr lang="sv-SE" sz="2400" b="1" dirty="0">
                <a:solidFill>
                  <a:srgbClr val="FF0000"/>
                </a:solidFill>
              </a:rPr>
              <a:t>Kompetens</a:t>
            </a:r>
            <a:br>
              <a:rPr lang="sv-SE" sz="2400" b="1" dirty="0">
                <a:solidFill>
                  <a:srgbClr val="FF0000"/>
                </a:solidFill>
              </a:rPr>
            </a:br>
            <a:r>
              <a:rPr lang="sv-SE" sz="2400" b="1" dirty="0">
                <a:solidFill>
                  <a:srgbClr val="FF0000"/>
                </a:solidFill>
              </a:rPr>
              <a:t>Reflektion</a:t>
            </a:r>
            <a:br>
              <a:rPr lang="sv-SE" sz="2400" b="1" dirty="0">
                <a:solidFill>
                  <a:srgbClr val="FF0000"/>
                </a:solidFill>
              </a:rPr>
            </a:br>
            <a:endParaRPr lang="sv-SE" sz="2400" b="1" dirty="0">
              <a:solidFill>
                <a:srgbClr val="FF0000"/>
              </a:solidFill>
            </a:endParaRPr>
          </a:p>
        </p:txBody>
      </p:sp>
      <p:sp>
        <p:nvSpPr>
          <p:cNvPr id="6" name="textruta 5"/>
          <p:cNvSpPr txBox="1"/>
          <p:nvPr/>
        </p:nvSpPr>
        <p:spPr>
          <a:xfrm>
            <a:off x="1634435" y="4957273"/>
            <a:ext cx="5575865"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sv-SE" dirty="0" smtClean="0"/>
              <a:t>Tre av varandra beroende analysuppgifter i UVK 1 2 och 3</a:t>
            </a:r>
            <a:endParaRPr lang="sv-SE" dirty="0"/>
          </a:p>
        </p:txBody>
      </p:sp>
      <p:sp>
        <p:nvSpPr>
          <p:cNvPr id="10" name="Ned 9"/>
          <p:cNvSpPr/>
          <p:nvPr/>
        </p:nvSpPr>
        <p:spPr>
          <a:xfrm>
            <a:off x="3798957" y="3920435"/>
            <a:ext cx="419652" cy="60739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599375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Utbildningens kvalitetsarbete</a:t>
            </a:r>
            <a:endParaRPr lang="sv-SE" dirty="0"/>
          </a:p>
        </p:txBody>
      </p:sp>
      <p:sp>
        <p:nvSpPr>
          <p:cNvPr id="3" name="Platshållare för innehåll 2"/>
          <p:cNvSpPr>
            <a:spLocks noGrp="1"/>
          </p:cNvSpPr>
          <p:nvPr>
            <p:ph idx="1"/>
          </p:nvPr>
        </p:nvSpPr>
        <p:spPr/>
        <p:txBody>
          <a:bodyPr>
            <a:normAutofit/>
          </a:bodyPr>
          <a:lstStyle/>
          <a:p>
            <a:pPr marL="0" indent="0">
              <a:buNone/>
            </a:pPr>
            <a:r>
              <a:rPr lang="sv-SE" sz="2800" dirty="0" smtClean="0"/>
              <a:t>Var, när och hur kommer </a:t>
            </a:r>
          </a:p>
          <a:p>
            <a:pPr marL="0" indent="0">
              <a:buNone/>
            </a:pPr>
            <a:endParaRPr lang="sv-SE" sz="2800" dirty="0" smtClean="0"/>
          </a:p>
          <a:p>
            <a:pPr lvl="1"/>
            <a:r>
              <a:rPr lang="sv-SE" sz="2400" dirty="0" smtClean="0"/>
              <a:t>professionsbegreppet, </a:t>
            </a:r>
          </a:p>
          <a:p>
            <a:pPr lvl="1"/>
            <a:r>
              <a:rPr lang="sv-SE" sz="2400" dirty="0" smtClean="0"/>
              <a:t>kompetensbegreppet och </a:t>
            </a:r>
          </a:p>
          <a:p>
            <a:pPr lvl="1"/>
            <a:r>
              <a:rPr lang="sv-SE" sz="2400" dirty="0" smtClean="0"/>
              <a:t>reflektionsbegreppet </a:t>
            </a:r>
          </a:p>
          <a:p>
            <a:pPr marL="0" indent="0">
              <a:buNone/>
            </a:pPr>
            <a:endParaRPr lang="sv-SE" sz="2800" dirty="0" smtClean="0"/>
          </a:p>
          <a:p>
            <a:pPr marL="0" indent="0">
              <a:buNone/>
            </a:pPr>
            <a:r>
              <a:rPr lang="sv-SE" sz="2800" dirty="0" smtClean="0"/>
              <a:t>till uttryck i utbildningen mot bakgrund av utbildningsmålen och till stöd för en professionell identitetsutveckling? </a:t>
            </a:r>
          </a:p>
          <a:p>
            <a:endParaRPr lang="sv-SE" sz="2800" dirty="0"/>
          </a:p>
        </p:txBody>
      </p:sp>
    </p:spTree>
    <p:extLst>
      <p:ext uri="{BB962C8B-B14F-4D97-AF65-F5344CB8AC3E}">
        <p14:creationId xmlns:p14="http://schemas.microsoft.com/office/powerpoint/2010/main" val="2151346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26046" y="274638"/>
            <a:ext cx="8229600" cy="1143000"/>
          </a:xfrm>
        </p:spPr>
        <p:txBody>
          <a:bodyPr>
            <a:noAutofit/>
          </a:bodyPr>
          <a:lstStyle/>
          <a:p>
            <a:r>
              <a:rPr lang="sv-SE" sz="2400" dirty="0" smtClean="0"/>
              <a:t>Sammanfattning av analysuppgifter som stöd för den professionella identitetsutvecklingen i UVK I-III</a:t>
            </a:r>
            <a:endParaRPr lang="sv-SE" sz="2400" dirty="0"/>
          </a:p>
        </p:txBody>
      </p:sp>
      <p:sp>
        <p:nvSpPr>
          <p:cNvPr id="3" name="Platshållare för innehåll 2"/>
          <p:cNvSpPr>
            <a:spLocks noGrp="1"/>
          </p:cNvSpPr>
          <p:nvPr>
            <p:ph idx="1"/>
          </p:nvPr>
        </p:nvSpPr>
        <p:spPr>
          <a:xfrm>
            <a:off x="457200" y="4420473"/>
            <a:ext cx="8229600" cy="2249076"/>
          </a:xfrm>
        </p:spPr>
        <p:style>
          <a:lnRef idx="1">
            <a:schemeClr val="accent5"/>
          </a:lnRef>
          <a:fillRef idx="2">
            <a:schemeClr val="accent5"/>
          </a:fillRef>
          <a:effectRef idx="1">
            <a:schemeClr val="accent5"/>
          </a:effectRef>
          <a:fontRef idx="minor">
            <a:schemeClr val="dk1"/>
          </a:fontRef>
        </p:style>
        <p:txBody>
          <a:bodyPr>
            <a:normAutofit/>
          </a:bodyPr>
          <a:lstStyle/>
          <a:p>
            <a:pPr marL="0" indent="0">
              <a:buNone/>
            </a:pPr>
            <a:r>
              <a:rPr lang="sv-SE" sz="1600" b="1" dirty="0" smtClean="0">
                <a:solidFill>
                  <a:prstClr val="black"/>
                </a:solidFill>
              </a:rPr>
              <a:t>UVK III </a:t>
            </a:r>
            <a:r>
              <a:rPr lang="sv-SE" sz="1600" dirty="0" smtClean="0">
                <a:solidFill>
                  <a:prstClr val="black"/>
                </a:solidFill>
              </a:rPr>
              <a:t>– mål: </a:t>
            </a:r>
            <a:r>
              <a:rPr lang="sv-SE" sz="1600" dirty="0" smtClean="0"/>
              <a:t>Studenter ska kunna  beskriva problematisera och kritiskt granska sin egen yrkesrollsutveckling</a:t>
            </a:r>
          </a:p>
          <a:p>
            <a:pPr lvl="1"/>
            <a:r>
              <a:rPr lang="sv-SE" sz="1400" dirty="0" smtClean="0"/>
              <a:t>Individuppgift: Reflektera över yrkesrollen (”professionschocken”)  mot bakgrund av vad du redovisat i UVK 1 (ställningstagandet till yrkesvalet) och UVK 2 ( demokratiuppdraget, ledarskapsuppdraget och kunskapsuppdraget). Utveckla ditt resonemang från tidigare analyser och gör det med fokus på din blivande yrkesroll i relation till förskolan/skolans samlade uppdrag.</a:t>
            </a:r>
          </a:p>
          <a:p>
            <a:pPr lvl="2"/>
            <a:r>
              <a:rPr lang="sv-SE" sz="1200" dirty="0" smtClean="0"/>
              <a:t>”Vad är det som har varit och vad kommer att hända?”</a:t>
            </a:r>
          </a:p>
          <a:p>
            <a:pPr lvl="2"/>
            <a:r>
              <a:rPr lang="sv-SE" sz="1200" dirty="0" smtClean="0"/>
              <a:t>Värdera de slutsatser du drar och hur väl dessa ligger i linje med examensmålen i utbildningsplanen för utbildningen. </a:t>
            </a:r>
          </a:p>
          <a:p>
            <a:pPr lvl="2"/>
            <a:endParaRPr lang="sv-SE" sz="2000" dirty="0">
              <a:solidFill>
                <a:prstClr val="black"/>
              </a:solidFill>
            </a:endParaRPr>
          </a:p>
          <a:p>
            <a:endParaRPr lang="sv-SE" dirty="0" smtClean="0"/>
          </a:p>
          <a:p>
            <a:endParaRPr lang="sv-SE" dirty="0" smtClean="0"/>
          </a:p>
          <a:p>
            <a:endParaRPr lang="sv-SE" dirty="0" smtClean="0"/>
          </a:p>
          <a:p>
            <a:endParaRPr lang="sv-SE" dirty="0"/>
          </a:p>
        </p:txBody>
      </p:sp>
      <p:sp>
        <p:nvSpPr>
          <p:cNvPr id="5" name="Rektangel 4"/>
          <p:cNvSpPr/>
          <p:nvPr/>
        </p:nvSpPr>
        <p:spPr>
          <a:xfrm>
            <a:off x="457200" y="1694551"/>
            <a:ext cx="7781234" cy="85561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a:spcBef>
                <a:spcPct val="20000"/>
              </a:spcBef>
            </a:pPr>
            <a:r>
              <a:rPr lang="sv-SE" sz="1600" b="1" dirty="0">
                <a:solidFill>
                  <a:prstClr val="black"/>
                </a:solidFill>
              </a:rPr>
              <a:t>UVK I </a:t>
            </a:r>
            <a:r>
              <a:rPr lang="sv-SE" sz="1600" dirty="0">
                <a:solidFill>
                  <a:prstClr val="black"/>
                </a:solidFill>
              </a:rPr>
              <a:t>– mål: ta ställning till yrkesvalet </a:t>
            </a:r>
          </a:p>
          <a:p>
            <a:pPr marL="742950" lvl="1" indent="-285750">
              <a:spcBef>
                <a:spcPct val="20000"/>
              </a:spcBef>
              <a:buFont typeface="Arial"/>
              <a:buChar char="–"/>
            </a:pPr>
            <a:r>
              <a:rPr lang="sv-SE" sz="1400" dirty="0">
                <a:solidFill>
                  <a:prstClr val="black"/>
                </a:solidFill>
              </a:rPr>
              <a:t>Grupp/individuppgift ”vad är det lärare gör”? ”vad behöver lärare kunna”?</a:t>
            </a:r>
          </a:p>
          <a:p>
            <a:pPr marL="742950" lvl="1" indent="-285750">
              <a:spcBef>
                <a:spcPct val="20000"/>
              </a:spcBef>
              <a:buFont typeface="Arial"/>
              <a:buChar char="–"/>
            </a:pPr>
            <a:r>
              <a:rPr lang="sv-SE" sz="1400" dirty="0">
                <a:solidFill>
                  <a:prstClr val="black"/>
                </a:solidFill>
              </a:rPr>
              <a:t>Relatera till professionsbegreppet</a:t>
            </a:r>
          </a:p>
        </p:txBody>
      </p:sp>
      <p:sp>
        <p:nvSpPr>
          <p:cNvPr id="7" name="Rektangel 6"/>
          <p:cNvSpPr/>
          <p:nvPr/>
        </p:nvSpPr>
        <p:spPr>
          <a:xfrm>
            <a:off x="457200" y="2682798"/>
            <a:ext cx="8351079" cy="1563505"/>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pPr>
              <a:spcBef>
                <a:spcPct val="20000"/>
              </a:spcBef>
            </a:pPr>
            <a:r>
              <a:rPr lang="sv-SE" sz="1600" b="1" dirty="0">
                <a:solidFill>
                  <a:prstClr val="black"/>
                </a:solidFill>
              </a:rPr>
              <a:t>UVK II </a:t>
            </a:r>
            <a:r>
              <a:rPr lang="sv-SE" sz="1600" dirty="0">
                <a:solidFill>
                  <a:prstClr val="black"/>
                </a:solidFill>
              </a:rPr>
              <a:t>– mål: a) belysa och reflektera hur ledning och styrning påverkar lärares villkor och handlingar och hur dessa kan uttryckas i olika skolkulturer. b) Konkretisera och analysera ledarskap i pedagogisk verksamhet </a:t>
            </a:r>
          </a:p>
          <a:p>
            <a:pPr marL="742950" lvl="1" indent="-285750">
              <a:spcBef>
                <a:spcPct val="20000"/>
              </a:spcBef>
              <a:buFontTx/>
              <a:buChar char="-"/>
            </a:pPr>
            <a:r>
              <a:rPr lang="sv-SE" sz="1400" dirty="0">
                <a:solidFill>
                  <a:prstClr val="black"/>
                </a:solidFill>
              </a:rPr>
              <a:t>Grupp/individuppgift (</a:t>
            </a:r>
            <a:r>
              <a:rPr lang="sv-SE" sz="1400" dirty="0" err="1">
                <a:solidFill>
                  <a:prstClr val="black"/>
                </a:solidFill>
              </a:rPr>
              <a:t>selfreport</a:t>
            </a:r>
            <a:r>
              <a:rPr lang="sv-SE" sz="1400" dirty="0">
                <a:solidFill>
                  <a:prstClr val="black"/>
                </a:solidFill>
              </a:rPr>
              <a:t>) Vilka inslag har haft betydelse för dig i din hittillsvarande utbildning. </a:t>
            </a:r>
          </a:p>
          <a:p>
            <a:pPr marL="742950" lvl="1" indent="-285750">
              <a:spcBef>
                <a:spcPct val="20000"/>
              </a:spcBef>
              <a:buFontTx/>
              <a:buChar char="-"/>
            </a:pPr>
            <a:r>
              <a:rPr lang="sv-SE" sz="1400" dirty="0">
                <a:solidFill>
                  <a:prstClr val="black"/>
                </a:solidFill>
              </a:rPr>
              <a:t>Analyskategorier: Demokratiuppdraget, Kunskapsuppdraget, Ledarskap relaterat till relevant styrdokument.</a:t>
            </a:r>
          </a:p>
        </p:txBody>
      </p:sp>
    </p:spTree>
    <p:extLst>
      <p:ext uri="{BB962C8B-B14F-4D97-AF65-F5344CB8AC3E}">
        <p14:creationId xmlns:p14="http://schemas.microsoft.com/office/powerpoint/2010/main" val="1371834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RESTBILDER</a:t>
            </a:r>
            <a:endParaRPr lang="sv-SE" dirty="0"/>
          </a:p>
        </p:txBody>
      </p:sp>
      <p:sp>
        <p:nvSpPr>
          <p:cNvPr id="3" name="Platshållare för innehåll 2"/>
          <p:cNvSpPr>
            <a:spLocks noGrp="1"/>
          </p:cNvSpPr>
          <p:nvPr>
            <p:ph idx="1"/>
          </p:nvPr>
        </p:nvSpPr>
        <p:spPr/>
        <p:txBody>
          <a:bodyPr/>
          <a:lstStyle/>
          <a:p>
            <a:pPr marL="0" indent="0">
              <a:buNone/>
            </a:pPr>
            <a:r>
              <a:rPr lang="sv-SE" dirty="0" smtClean="0"/>
              <a:t>Följande bilder visar några nedslag kring hur man kan närma sig </a:t>
            </a:r>
          </a:p>
          <a:p>
            <a:pPr marL="0" indent="0">
              <a:buNone/>
            </a:pPr>
            <a:endParaRPr lang="sv-SE" dirty="0" smtClean="0"/>
          </a:p>
          <a:p>
            <a:r>
              <a:rPr lang="sv-SE" dirty="0" smtClean="0"/>
              <a:t>Professionsbegreppet</a:t>
            </a:r>
          </a:p>
          <a:p>
            <a:r>
              <a:rPr lang="sv-SE" dirty="0" smtClean="0"/>
              <a:t>Kompetensbegreppet</a:t>
            </a:r>
          </a:p>
          <a:p>
            <a:r>
              <a:rPr lang="sv-SE" dirty="0" smtClean="0"/>
              <a:t>Reflektionsbegreppet</a:t>
            </a:r>
            <a:endParaRPr lang="sv-SE" dirty="0"/>
          </a:p>
        </p:txBody>
      </p:sp>
    </p:spTree>
    <p:extLst>
      <p:ext uri="{BB962C8B-B14F-4D97-AF65-F5344CB8AC3E}">
        <p14:creationId xmlns:p14="http://schemas.microsoft.com/office/powerpoint/2010/main" val="1813041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ktangel 13"/>
          <p:cNvSpPr/>
          <p:nvPr/>
        </p:nvSpPr>
        <p:spPr>
          <a:xfrm>
            <a:off x="5346953" y="3005991"/>
            <a:ext cx="2681115" cy="46166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3" name="Rektangel 12"/>
          <p:cNvSpPr/>
          <p:nvPr/>
        </p:nvSpPr>
        <p:spPr>
          <a:xfrm>
            <a:off x="719667" y="3005991"/>
            <a:ext cx="2681115" cy="46166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4" name="Rubrik 3"/>
          <p:cNvSpPr>
            <a:spLocks noGrp="1"/>
          </p:cNvSpPr>
          <p:nvPr>
            <p:ph type="title"/>
          </p:nvPr>
        </p:nvSpPr>
        <p:spPr>
          <a:xfrm>
            <a:off x="1481667" y="323498"/>
            <a:ext cx="5503334" cy="1143000"/>
          </a:xfrm>
        </p:spPr>
        <p:txBody>
          <a:bodyPr>
            <a:normAutofit/>
          </a:bodyPr>
          <a:lstStyle/>
          <a:p>
            <a:r>
              <a:rPr lang="sv-SE" dirty="0" smtClean="0"/>
              <a:t>Kvalitet</a:t>
            </a:r>
            <a:br>
              <a:rPr lang="sv-SE" dirty="0" smtClean="0"/>
            </a:br>
            <a:r>
              <a:rPr lang="sv-SE" sz="2200" dirty="0" smtClean="0"/>
              <a:t>vad är det?</a:t>
            </a:r>
            <a:endParaRPr lang="sv-SE" sz="2200" dirty="0"/>
          </a:p>
        </p:txBody>
      </p:sp>
      <p:sp>
        <p:nvSpPr>
          <p:cNvPr id="5" name="textruta 4"/>
          <p:cNvSpPr txBox="1"/>
          <p:nvPr/>
        </p:nvSpPr>
        <p:spPr>
          <a:xfrm>
            <a:off x="1583925" y="2010826"/>
            <a:ext cx="826268" cy="584776"/>
          </a:xfrm>
          <a:prstGeom prst="rect">
            <a:avLst/>
          </a:prstGeom>
          <a:noFill/>
        </p:spPr>
        <p:txBody>
          <a:bodyPr wrap="none" rtlCol="0">
            <a:spAutoFit/>
          </a:bodyPr>
          <a:lstStyle/>
          <a:p>
            <a:pPr algn="ctr"/>
            <a:r>
              <a:rPr lang="sv-SE" sz="3200" dirty="0" smtClean="0"/>
              <a:t>Mål</a:t>
            </a:r>
          </a:p>
        </p:txBody>
      </p:sp>
      <p:sp>
        <p:nvSpPr>
          <p:cNvPr id="6" name="textruta 5"/>
          <p:cNvSpPr txBox="1"/>
          <p:nvPr/>
        </p:nvSpPr>
        <p:spPr>
          <a:xfrm>
            <a:off x="5560076" y="2010826"/>
            <a:ext cx="1553430" cy="584776"/>
          </a:xfrm>
          <a:prstGeom prst="rect">
            <a:avLst/>
          </a:prstGeom>
          <a:noFill/>
        </p:spPr>
        <p:txBody>
          <a:bodyPr wrap="none" rtlCol="0">
            <a:spAutoFit/>
          </a:bodyPr>
          <a:lstStyle/>
          <a:p>
            <a:pPr algn="ctr"/>
            <a:r>
              <a:rPr lang="sv-SE" sz="3200" dirty="0" smtClean="0"/>
              <a:t>Resultat</a:t>
            </a:r>
          </a:p>
        </p:txBody>
      </p:sp>
      <p:sp>
        <p:nvSpPr>
          <p:cNvPr id="7" name="Rektangel 6"/>
          <p:cNvSpPr/>
          <p:nvPr/>
        </p:nvSpPr>
        <p:spPr>
          <a:xfrm>
            <a:off x="463826" y="4035586"/>
            <a:ext cx="3205063" cy="2308324"/>
          </a:xfrm>
          <a:prstGeom prst="rect">
            <a:avLst/>
          </a:prstGeom>
        </p:spPr>
        <p:txBody>
          <a:bodyPr wrap="square">
            <a:spAutoFit/>
          </a:bodyPr>
          <a:lstStyle/>
          <a:p>
            <a:pPr lvl="0" algn="ctr"/>
            <a:r>
              <a:rPr lang="sv-SE" b="1" dirty="0">
                <a:solidFill>
                  <a:srgbClr val="FF0000"/>
                </a:solidFill>
                <a:latin typeface="Comic Sans MS"/>
                <a:cs typeface="Comic Sans MS"/>
              </a:rPr>
              <a:t>”Att arbeta med kvalitet”</a:t>
            </a:r>
          </a:p>
          <a:p>
            <a:pPr lvl="0" algn="ctr"/>
            <a:endParaRPr lang="sv-SE" dirty="0">
              <a:solidFill>
                <a:prstClr val="black"/>
              </a:solidFill>
            </a:endParaRPr>
          </a:p>
          <a:p>
            <a:pPr lvl="0" algn="ctr"/>
            <a:r>
              <a:rPr lang="sv-SE" dirty="0">
                <a:solidFill>
                  <a:prstClr val="black"/>
                </a:solidFill>
              </a:rPr>
              <a:t>Konsten att göra ett</a:t>
            </a:r>
          </a:p>
          <a:p>
            <a:pPr lvl="0" algn="ctr"/>
            <a:r>
              <a:rPr lang="sv-SE" dirty="0">
                <a:solidFill>
                  <a:prstClr val="black"/>
                </a:solidFill>
              </a:rPr>
              <a:t> bra arbete</a:t>
            </a:r>
          </a:p>
          <a:p>
            <a:pPr lvl="0" algn="ctr"/>
            <a:endParaRPr lang="sv-SE" dirty="0">
              <a:solidFill>
                <a:prstClr val="black"/>
              </a:solidFill>
            </a:endParaRPr>
          </a:p>
          <a:p>
            <a:pPr lvl="0" algn="ctr"/>
            <a:r>
              <a:rPr lang="sv-SE" dirty="0" smtClean="0">
                <a:solidFill>
                  <a:prstClr val="black"/>
                </a:solidFill>
              </a:rPr>
              <a:t>Värderationellt</a:t>
            </a:r>
          </a:p>
          <a:p>
            <a:pPr lvl="0" algn="ctr"/>
            <a:endParaRPr lang="sv-SE" dirty="0" smtClean="0">
              <a:solidFill>
                <a:prstClr val="black"/>
              </a:solidFill>
            </a:endParaRPr>
          </a:p>
          <a:p>
            <a:pPr lvl="0" algn="ctr"/>
            <a:r>
              <a:rPr lang="sv-SE" dirty="0" smtClean="0">
                <a:solidFill>
                  <a:prstClr val="black"/>
                </a:solidFill>
              </a:rPr>
              <a:t>svårmätbart</a:t>
            </a:r>
            <a:endParaRPr lang="sv-SE" dirty="0">
              <a:solidFill>
                <a:prstClr val="black"/>
              </a:solidFill>
            </a:endParaRPr>
          </a:p>
        </p:txBody>
      </p:sp>
      <p:sp>
        <p:nvSpPr>
          <p:cNvPr id="8" name="Rektangel 7"/>
          <p:cNvSpPr/>
          <p:nvPr/>
        </p:nvSpPr>
        <p:spPr>
          <a:xfrm>
            <a:off x="5235223" y="4035586"/>
            <a:ext cx="3005666" cy="2308324"/>
          </a:xfrm>
          <a:prstGeom prst="rect">
            <a:avLst/>
          </a:prstGeom>
        </p:spPr>
        <p:txBody>
          <a:bodyPr wrap="square">
            <a:spAutoFit/>
          </a:bodyPr>
          <a:lstStyle/>
          <a:p>
            <a:pPr lvl="0" algn="ctr"/>
            <a:r>
              <a:rPr lang="sv-SE" b="1" dirty="0">
                <a:solidFill>
                  <a:srgbClr val="FF0000"/>
                </a:solidFill>
                <a:latin typeface="Comic Sans MS"/>
                <a:cs typeface="Comic Sans MS"/>
              </a:rPr>
              <a:t>”Att göra saker riktigt”</a:t>
            </a:r>
          </a:p>
          <a:p>
            <a:pPr lvl="0" algn="ctr"/>
            <a:endParaRPr lang="sv-SE" dirty="0">
              <a:solidFill>
                <a:prstClr val="black"/>
              </a:solidFill>
            </a:endParaRPr>
          </a:p>
          <a:p>
            <a:pPr lvl="0" algn="ctr"/>
            <a:r>
              <a:rPr lang="sv-SE" dirty="0">
                <a:solidFill>
                  <a:prstClr val="black"/>
                </a:solidFill>
              </a:rPr>
              <a:t>Konsten att </a:t>
            </a:r>
            <a:r>
              <a:rPr lang="sv-SE" dirty="0" smtClean="0">
                <a:solidFill>
                  <a:prstClr val="black"/>
                </a:solidFill>
              </a:rPr>
              <a:t>utföra </a:t>
            </a:r>
            <a:r>
              <a:rPr lang="sv-SE" dirty="0">
                <a:solidFill>
                  <a:prstClr val="black"/>
                </a:solidFill>
              </a:rPr>
              <a:t>ett arbeta </a:t>
            </a:r>
          </a:p>
          <a:p>
            <a:pPr lvl="0" algn="ctr"/>
            <a:r>
              <a:rPr lang="sv-SE" dirty="0">
                <a:solidFill>
                  <a:prstClr val="black"/>
                </a:solidFill>
              </a:rPr>
              <a:t>enligt riktlinjer</a:t>
            </a:r>
          </a:p>
          <a:p>
            <a:pPr lvl="0" algn="ctr"/>
            <a:endParaRPr lang="sv-SE" dirty="0">
              <a:solidFill>
                <a:prstClr val="black"/>
              </a:solidFill>
            </a:endParaRPr>
          </a:p>
          <a:p>
            <a:pPr lvl="0" algn="ctr"/>
            <a:r>
              <a:rPr lang="sv-SE" dirty="0" smtClean="0">
                <a:solidFill>
                  <a:prstClr val="black"/>
                </a:solidFill>
              </a:rPr>
              <a:t>Målrationellt</a:t>
            </a:r>
          </a:p>
          <a:p>
            <a:pPr lvl="0" algn="ctr"/>
            <a:endParaRPr lang="sv-SE" dirty="0">
              <a:solidFill>
                <a:prstClr val="black"/>
              </a:solidFill>
            </a:endParaRPr>
          </a:p>
          <a:p>
            <a:pPr lvl="0" algn="ctr"/>
            <a:r>
              <a:rPr lang="sv-SE" dirty="0" smtClean="0">
                <a:solidFill>
                  <a:prstClr val="black"/>
                </a:solidFill>
              </a:rPr>
              <a:t>Lätt mätbart</a:t>
            </a:r>
            <a:endParaRPr lang="sv-SE" dirty="0">
              <a:solidFill>
                <a:prstClr val="black"/>
              </a:solidFill>
            </a:endParaRPr>
          </a:p>
        </p:txBody>
      </p:sp>
      <p:sp>
        <p:nvSpPr>
          <p:cNvPr id="9" name="Rektangel 8"/>
          <p:cNvSpPr/>
          <p:nvPr/>
        </p:nvSpPr>
        <p:spPr>
          <a:xfrm>
            <a:off x="917227" y="3005991"/>
            <a:ext cx="2286000" cy="738664"/>
          </a:xfrm>
          <a:prstGeom prst="rect">
            <a:avLst/>
          </a:prstGeom>
        </p:spPr>
        <p:txBody>
          <a:bodyPr>
            <a:spAutoFit/>
          </a:bodyPr>
          <a:lstStyle/>
          <a:p>
            <a:pPr lvl="0" algn="ctr"/>
            <a:r>
              <a:rPr lang="sv-SE" sz="2400" dirty="0">
                <a:solidFill>
                  <a:prstClr val="black"/>
                </a:solidFill>
              </a:rPr>
              <a:t>Ansvarstagande</a:t>
            </a:r>
          </a:p>
          <a:p>
            <a:pPr lvl="0" algn="ctr"/>
            <a:endParaRPr lang="sv-SE" dirty="0">
              <a:solidFill>
                <a:prstClr val="black"/>
              </a:solidFill>
            </a:endParaRPr>
          </a:p>
        </p:txBody>
      </p:sp>
      <p:sp>
        <p:nvSpPr>
          <p:cNvPr id="10" name="Rektangel 9"/>
          <p:cNvSpPr/>
          <p:nvPr/>
        </p:nvSpPr>
        <p:spPr>
          <a:xfrm>
            <a:off x="5446712" y="3005991"/>
            <a:ext cx="2581356" cy="461665"/>
          </a:xfrm>
          <a:prstGeom prst="rect">
            <a:avLst/>
          </a:prstGeom>
        </p:spPr>
        <p:txBody>
          <a:bodyPr wrap="none">
            <a:spAutoFit/>
          </a:bodyPr>
          <a:lstStyle/>
          <a:p>
            <a:r>
              <a:rPr lang="sv-SE" sz="2400" dirty="0">
                <a:solidFill>
                  <a:prstClr val="black"/>
                </a:solidFill>
              </a:rPr>
              <a:t>Ansvarsutkrävande</a:t>
            </a:r>
            <a:endParaRPr lang="sv-SE" sz="2400" dirty="0"/>
          </a:p>
        </p:txBody>
      </p:sp>
      <p:cxnSp>
        <p:nvCxnSpPr>
          <p:cNvPr id="12" name="Rak 11"/>
          <p:cNvCxnSpPr/>
          <p:nvPr/>
        </p:nvCxnSpPr>
        <p:spPr>
          <a:xfrm flipV="1">
            <a:off x="3203227" y="2314222"/>
            <a:ext cx="1792106" cy="14111"/>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Rak pil 15"/>
          <p:cNvCxnSpPr/>
          <p:nvPr/>
        </p:nvCxnSpPr>
        <p:spPr>
          <a:xfrm flipV="1">
            <a:off x="3668889" y="5094111"/>
            <a:ext cx="1326444" cy="14111"/>
          </a:xfrm>
          <a:prstGeom prst="straightConnector1">
            <a:avLst/>
          </a:prstGeom>
          <a:ln w="76200" cmpd="sng">
            <a:headEnd type="arrow"/>
            <a:tailEnd type="arrow"/>
          </a:ln>
        </p:spPr>
        <p:style>
          <a:lnRef idx="2">
            <a:schemeClr val="accent1"/>
          </a:lnRef>
          <a:fillRef idx="0">
            <a:schemeClr val="accent1"/>
          </a:fillRef>
          <a:effectRef idx="1">
            <a:schemeClr val="accent1"/>
          </a:effectRef>
          <a:fontRef idx="minor">
            <a:schemeClr val="tx1"/>
          </a:fontRef>
        </p:style>
      </p:cxnSp>
      <p:sp>
        <p:nvSpPr>
          <p:cNvPr id="17" name="textruta 16"/>
          <p:cNvSpPr txBox="1"/>
          <p:nvPr/>
        </p:nvSpPr>
        <p:spPr>
          <a:xfrm>
            <a:off x="3668889" y="2343746"/>
            <a:ext cx="689161" cy="276999"/>
          </a:xfrm>
          <a:prstGeom prst="rect">
            <a:avLst/>
          </a:prstGeom>
          <a:noFill/>
        </p:spPr>
        <p:txBody>
          <a:bodyPr wrap="none" rtlCol="0">
            <a:spAutoFit/>
          </a:bodyPr>
          <a:lstStyle/>
          <a:p>
            <a:r>
              <a:rPr lang="sv-SE" sz="1200" dirty="0" smtClean="0"/>
              <a:t>styrning</a:t>
            </a:r>
            <a:endParaRPr lang="sv-SE" sz="1200" dirty="0"/>
          </a:p>
        </p:txBody>
      </p:sp>
    </p:spTree>
    <p:extLst>
      <p:ext uri="{BB962C8B-B14F-4D97-AF65-F5344CB8AC3E}">
        <p14:creationId xmlns:p14="http://schemas.microsoft.com/office/powerpoint/2010/main" val="3782889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200" dirty="0" smtClean="0"/>
              <a:t>Några professionskriterier</a:t>
            </a:r>
            <a:br>
              <a:rPr lang="sv-SE" sz="3200" dirty="0" smtClean="0"/>
            </a:br>
            <a:r>
              <a:rPr lang="sv-SE" sz="1800" dirty="0" smtClean="0"/>
              <a:t>yrkesgruppers professionaliseringsambitioner</a:t>
            </a:r>
            <a:endParaRPr lang="sv-SE" sz="1800" dirty="0"/>
          </a:p>
        </p:txBody>
      </p:sp>
      <p:sp>
        <p:nvSpPr>
          <p:cNvPr id="3" name="Platshållare för innehåll 2"/>
          <p:cNvSpPr>
            <a:spLocks noGrp="1"/>
          </p:cNvSpPr>
          <p:nvPr>
            <p:ph idx="1"/>
          </p:nvPr>
        </p:nvSpPr>
        <p:spPr/>
        <p:txBody>
          <a:bodyPr>
            <a:normAutofit fontScale="85000" lnSpcReduction="20000"/>
          </a:bodyPr>
          <a:lstStyle/>
          <a:p>
            <a:r>
              <a:rPr lang="sv-SE" dirty="0" smtClean="0"/>
              <a:t>Autonomi</a:t>
            </a:r>
          </a:p>
          <a:p>
            <a:pPr lvl="1"/>
            <a:r>
              <a:rPr lang="sv-SE" dirty="0" smtClean="0"/>
              <a:t>Förmåga och möjligheter till självständigt handlande </a:t>
            </a:r>
            <a:br>
              <a:rPr lang="sv-SE" dirty="0" smtClean="0"/>
            </a:br>
            <a:endParaRPr lang="sv-SE" dirty="0" smtClean="0"/>
          </a:p>
          <a:p>
            <a:r>
              <a:rPr lang="sv-SE" dirty="0" smtClean="0"/>
              <a:t>Yrkesnormer -</a:t>
            </a:r>
            <a:r>
              <a:rPr lang="sv-SE" dirty="0" err="1" smtClean="0"/>
              <a:t>ethos</a:t>
            </a:r>
            <a:r>
              <a:rPr lang="sv-SE" dirty="0"/>
              <a:t>, kåranda, </a:t>
            </a:r>
            <a:r>
              <a:rPr lang="sv-SE" dirty="0" smtClean="0"/>
              <a:t>etik</a:t>
            </a:r>
          </a:p>
          <a:p>
            <a:pPr lvl="1"/>
            <a:r>
              <a:rPr lang="sv-SE" dirty="0" smtClean="0"/>
              <a:t>Vad som anses som ett lämpligt och riktigt utförande av arbetsuppgifter i vid mening</a:t>
            </a:r>
            <a:br>
              <a:rPr lang="sv-SE" dirty="0" smtClean="0"/>
            </a:br>
            <a:endParaRPr lang="sv-SE" dirty="0"/>
          </a:p>
          <a:p>
            <a:r>
              <a:rPr lang="sv-SE" dirty="0" smtClean="0"/>
              <a:t>Kunskapsbas</a:t>
            </a:r>
          </a:p>
          <a:p>
            <a:pPr lvl="1"/>
            <a:r>
              <a:rPr lang="sv-SE" dirty="0" smtClean="0"/>
              <a:t>..medicin för läkare, juridik för jurister, pedagogik för lärare</a:t>
            </a:r>
            <a:br>
              <a:rPr lang="sv-SE" dirty="0" smtClean="0"/>
            </a:br>
            <a:endParaRPr lang="sv-SE" dirty="0" smtClean="0"/>
          </a:p>
          <a:p>
            <a:r>
              <a:rPr lang="sv-SE" dirty="0" smtClean="0"/>
              <a:t>Omvärldssanktion</a:t>
            </a:r>
          </a:p>
          <a:p>
            <a:pPr lvl="1"/>
            <a:r>
              <a:rPr lang="sv-SE" dirty="0" smtClean="0"/>
              <a:t>Omvärldens förtroende och tillit till professionens utförare</a:t>
            </a:r>
            <a:endParaRPr lang="sv-SE" dirty="0"/>
          </a:p>
          <a:p>
            <a:endParaRPr lang="sv-SE" dirty="0"/>
          </a:p>
        </p:txBody>
      </p:sp>
    </p:spTree>
    <p:extLst>
      <p:ext uri="{BB962C8B-B14F-4D97-AF65-F5344CB8AC3E}">
        <p14:creationId xmlns:p14="http://schemas.microsoft.com/office/powerpoint/2010/main" val="962027971"/>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TotalTime>
  <Words>1196</Words>
  <Application>Microsoft Office PowerPoint</Application>
  <PresentationFormat>On-screen Show (4:3)</PresentationFormat>
  <Paragraphs>226</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Office-tema</vt:lpstr>
      <vt:lpstr>På väg mot en professionell yrkesidentitet </vt:lpstr>
      <vt:lpstr>På väg mot en professionell yrkesidentitet Yrkesidentitetsportfolio</vt:lpstr>
      <vt:lpstr>`Den tredelade tanken´</vt:lpstr>
      <vt:lpstr>Tre nyckelbegrepp som intellektuella redskap</vt:lpstr>
      <vt:lpstr>Utbildningens kvalitetsarbete</vt:lpstr>
      <vt:lpstr>Sammanfattning av analysuppgifter som stöd för den professionella identitetsutvecklingen i UVK I-III</vt:lpstr>
      <vt:lpstr>RESTBILDER</vt:lpstr>
      <vt:lpstr>Kvalitet vad är det?</vt:lpstr>
      <vt:lpstr>Några professionskriterier yrkesgruppers professionaliseringsambitioner</vt:lpstr>
      <vt:lpstr>PowerPoint Presentation</vt:lpstr>
      <vt:lpstr>Professionskriterier sammanfattat så här av Ingrid Carlgren i Skola samhälle 18 mars 2015</vt:lpstr>
      <vt:lpstr>Vad är en profession?</vt:lpstr>
      <vt:lpstr>Professionella yrkesgrupper och yrkesutövare kännetecknas av hög grad av autonomi som innefattar:</vt:lpstr>
      <vt:lpstr>PowerPoint Presentation</vt:lpstr>
      <vt:lpstr>PowerPoint Presentation</vt:lpstr>
      <vt:lpstr>PowerPoint Presentation</vt:lpstr>
      <vt:lpstr>Analysuppgifterna </vt:lpstr>
      <vt:lpstr>UVK 1 - ”Yrkesvalet” Novisen på väg in i en profession</vt:lpstr>
      <vt:lpstr>Delkurs 2 UVK 1</vt:lpstr>
      <vt:lpstr>På väg mot en professionell yrkesidentitet</vt:lpstr>
      <vt:lpstr>Selfreport</vt:lpstr>
      <vt:lpstr>Genomförande:</vt:lpstr>
      <vt:lpstr>Novisen blir expert ”på väg ut i yrkeslivet”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Christer Wede CWE</dc:creator>
  <cp:lastModifiedBy>Ingamay Larsson</cp:lastModifiedBy>
  <cp:revision>21</cp:revision>
  <cp:lastPrinted>2016-01-20T10:31:31Z</cp:lastPrinted>
  <dcterms:created xsi:type="dcterms:W3CDTF">2015-12-04T12:01:21Z</dcterms:created>
  <dcterms:modified xsi:type="dcterms:W3CDTF">2016-01-26T07:33:06Z</dcterms:modified>
</cp:coreProperties>
</file>