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92" r:id="rId4"/>
    <p:sldId id="258" r:id="rId5"/>
    <p:sldId id="293" r:id="rId6"/>
    <p:sldId id="259" r:id="rId7"/>
    <p:sldId id="294" r:id="rId8"/>
    <p:sldId id="295" r:id="rId9"/>
    <p:sldId id="296"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21"/>
    <p:restoredTop sz="84555" autoAdjust="0"/>
  </p:normalViewPr>
  <p:slideViewPr>
    <p:cSldViewPr snapToGrid="0" snapToObjects="1">
      <p:cViewPr varScale="1">
        <p:scale>
          <a:sx n="58" d="100"/>
          <a:sy n="58" d="100"/>
        </p:scale>
        <p:origin x="107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5D88D9-7B9B-4DCB-8ABC-3140EFF7B3CA}" type="datetimeFigureOut">
              <a:rPr lang="sv-SE" smtClean="0"/>
              <a:t>2020-12-14</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7818277-C582-4DE5-A6FB-C4ADAEE37E01}" type="slidenum">
              <a:rPr lang="sv-SE" smtClean="0"/>
              <a:t>‹#›</a:t>
            </a:fld>
            <a:endParaRPr lang="sv-SE"/>
          </a:p>
        </p:txBody>
      </p:sp>
    </p:spTree>
    <p:extLst>
      <p:ext uri="{BB962C8B-B14F-4D97-AF65-F5344CB8AC3E}">
        <p14:creationId xmlns:p14="http://schemas.microsoft.com/office/powerpoint/2010/main" val="27940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latin typeface="+mn-lt"/>
                <a:ea typeface="+mn-ea"/>
                <a:cs typeface="+mn-cs"/>
              </a:rPr>
              <a:t>Dessa tre former finns närmare</a:t>
            </a:r>
            <a:r>
              <a:rPr lang="sv-SE" sz="1200" kern="1200" baseline="0" dirty="0" smtClean="0">
                <a:solidFill>
                  <a:schemeClr val="tx1"/>
                </a:solidFill>
                <a:latin typeface="+mn-lt"/>
                <a:ea typeface="+mn-ea"/>
                <a:cs typeface="+mn-cs"/>
              </a:rPr>
              <a:t> </a:t>
            </a:r>
            <a:r>
              <a:rPr lang="sv-SE" sz="1200" kern="1200" dirty="0" smtClean="0">
                <a:solidFill>
                  <a:schemeClr val="tx1"/>
                </a:solidFill>
                <a:latin typeface="+mn-lt"/>
                <a:ea typeface="+mn-ea"/>
                <a:cs typeface="+mn-cs"/>
              </a:rPr>
              <a:t>beskrivna på sida 7-8 i "Vägledning för att dokumentera och beskriva samverkansmeriter" </a:t>
            </a:r>
            <a:endParaRPr lang="sv-SE" dirty="0"/>
          </a:p>
        </p:txBody>
      </p:sp>
      <p:sp>
        <p:nvSpPr>
          <p:cNvPr id="4" name="Platshållare för bildnummer 3"/>
          <p:cNvSpPr>
            <a:spLocks noGrp="1"/>
          </p:cNvSpPr>
          <p:nvPr>
            <p:ph type="sldNum" sz="quarter" idx="10"/>
          </p:nvPr>
        </p:nvSpPr>
        <p:spPr/>
        <p:txBody>
          <a:bodyPr/>
          <a:lstStyle/>
          <a:p>
            <a:fld id="{27818277-C582-4DE5-A6FB-C4ADAEE37E01}" type="slidenum">
              <a:rPr lang="sv-SE" smtClean="0"/>
              <a:t>3</a:t>
            </a:fld>
            <a:endParaRPr lang="sv-SE"/>
          </a:p>
        </p:txBody>
      </p:sp>
    </p:spTree>
    <p:extLst>
      <p:ext uri="{BB962C8B-B14F-4D97-AF65-F5344CB8AC3E}">
        <p14:creationId xmlns:p14="http://schemas.microsoft.com/office/powerpoint/2010/main" val="2232055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latin typeface="+mn-lt"/>
                <a:ea typeface="+mn-ea"/>
                <a:cs typeface="+mn-cs"/>
              </a:rPr>
              <a:t>Ett exempel på hur matrisen kan användas så kan vi föreställa oss följande. En forskare skapar tillsammans med sin forskargrupp ett nätverk bestående av aktörer från offentlig och privat sektor, i syfte att skapa gemensamma forskningsansökningar. Detta nätverk skickar sedan in en ansökan till en forskningsfinansiär och blir beviljade medel för att genomföra en studie. Ett sådant exempel skulle då dels kunna beskrivas som att "forskningssamverkan" lett till resultaten "resurser" (forskningsmedel) och "nätverk” (skapat nätverk).</a:t>
            </a:r>
          </a:p>
        </p:txBody>
      </p:sp>
      <p:sp>
        <p:nvSpPr>
          <p:cNvPr id="4" name="Platshållare för bildnummer 3"/>
          <p:cNvSpPr>
            <a:spLocks noGrp="1"/>
          </p:cNvSpPr>
          <p:nvPr>
            <p:ph type="sldNum" sz="quarter" idx="10"/>
          </p:nvPr>
        </p:nvSpPr>
        <p:spPr/>
        <p:txBody>
          <a:bodyPr/>
          <a:lstStyle/>
          <a:p>
            <a:fld id="{27818277-C582-4DE5-A6FB-C4ADAEE37E01}" type="slidenum">
              <a:rPr lang="sv-SE" smtClean="0"/>
              <a:t>4</a:t>
            </a:fld>
            <a:endParaRPr lang="sv-SE"/>
          </a:p>
        </p:txBody>
      </p:sp>
    </p:spTree>
    <p:extLst>
      <p:ext uri="{BB962C8B-B14F-4D97-AF65-F5344CB8AC3E}">
        <p14:creationId xmlns:p14="http://schemas.microsoft.com/office/powerpoint/2010/main" val="17387699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latin typeface="+mn-lt"/>
                <a:ea typeface="+mn-ea"/>
                <a:cs typeface="+mn-cs"/>
              </a:rPr>
              <a:t>Läs mer om Beskrivning av samverkansmeriter på sida 12 i "Vägledning för att dokumentera och beskriva samverkansmeriter" </a:t>
            </a:r>
            <a:endParaRPr lang="sv-SE" dirty="0"/>
          </a:p>
        </p:txBody>
      </p:sp>
      <p:sp>
        <p:nvSpPr>
          <p:cNvPr id="4" name="Platshållare för bildnummer 3"/>
          <p:cNvSpPr>
            <a:spLocks noGrp="1"/>
          </p:cNvSpPr>
          <p:nvPr>
            <p:ph type="sldNum" sz="quarter" idx="10"/>
          </p:nvPr>
        </p:nvSpPr>
        <p:spPr/>
        <p:txBody>
          <a:bodyPr/>
          <a:lstStyle/>
          <a:p>
            <a:fld id="{27818277-C582-4DE5-A6FB-C4ADAEE37E01}" type="slidenum">
              <a:rPr lang="sv-SE" smtClean="0"/>
              <a:t>6</a:t>
            </a:fld>
            <a:endParaRPr lang="sv-SE"/>
          </a:p>
        </p:txBody>
      </p:sp>
    </p:spTree>
    <p:extLst>
      <p:ext uri="{BB962C8B-B14F-4D97-AF65-F5344CB8AC3E}">
        <p14:creationId xmlns:p14="http://schemas.microsoft.com/office/powerpoint/2010/main" val="2853498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latin typeface="+mn-lt"/>
                <a:ea typeface="+mn-ea"/>
                <a:cs typeface="+mn-cs"/>
              </a:rPr>
              <a:t> Läs mer om Reflektion kring samverkansmeriter på sida 12 i "Vägledning för att dokumentera och beskriva </a:t>
            </a:r>
            <a:endParaRPr lang="sv-SE" dirty="0"/>
          </a:p>
        </p:txBody>
      </p:sp>
      <p:sp>
        <p:nvSpPr>
          <p:cNvPr id="4" name="Platshållare för bildnummer 3"/>
          <p:cNvSpPr>
            <a:spLocks noGrp="1"/>
          </p:cNvSpPr>
          <p:nvPr>
            <p:ph type="sldNum" sz="quarter" idx="10"/>
          </p:nvPr>
        </p:nvSpPr>
        <p:spPr/>
        <p:txBody>
          <a:bodyPr/>
          <a:lstStyle/>
          <a:p>
            <a:fld id="{27818277-C582-4DE5-A6FB-C4ADAEE37E01}" type="slidenum">
              <a:rPr lang="sv-SE" smtClean="0"/>
              <a:t>7</a:t>
            </a:fld>
            <a:endParaRPr lang="sv-SE"/>
          </a:p>
        </p:txBody>
      </p:sp>
    </p:spTree>
    <p:extLst>
      <p:ext uri="{BB962C8B-B14F-4D97-AF65-F5344CB8AC3E}">
        <p14:creationId xmlns:p14="http://schemas.microsoft.com/office/powerpoint/2010/main" val="3298171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5CA7CF-3DA2-8C4A-A8BC-5D2660FAF3DC}"/>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C585BFBC-AD54-C54A-AD3B-207E62D596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Tree>
    <p:extLst>
      <p:ext uri="{BB962C8B-B14F-4D97-AF65-F5344CB8AC3E}">
        <p14:creationId xmlns:p14="http://schemas.microsoft.com/office/powerpoint/2010/main" val="64583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081F0A-F356-E741-9F2E-E68B9641FF4D}"/>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2D6C317-0F2D-9348-9308-4E1D681A19B8}"/>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286255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3FA5BC0-1CC1-2443-8C30-9D1F2AF8B84F}"/>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E68B0AE2-66A7-2644-80B9-D0FC09546DC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04C3EA3-C9C4-D24E-A33D-B7F57CD7EE2E}"/>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2383066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9BEEA0-FF5E-ED45-AB7C-8FC124E179EF}"/>
              </a:ext>
            </a:extLst>
          </p:cNvPr>
          <p:cNvSpPr>
            <a:spLocks noGrp="1"/>
          </p:cNvSpPr>
          <p:nvPr>
            <p:ph type="title"/>
          </p:nvPr>
        </p:nvSpPr>
        <p:spPr>
          <a:xfrm>
            <a:off x="838200" y="365125"/>
            <a:ext cx="10515600" cy="1325563"/>
          </a:xfrm>
          <a:prstGeom prst="rect">
            <a:avLst/>
          </a:prstGeom>
        </p:spPr>
        <p:txBody>
          <a:bodyPr/>
          <a:lstStyle/>
          <a:p>
            <a:r>
              <a:rPr lang="sv-SE"/>
              <a:t>Klicka här för att ändra mall för rubrikformat</a:t>
            </a:r>
          </a:p>
        </p:txBody>
      </p:sp>
    </p:spTree>
    <p:extLst>
      <p:ext uri="{BB962C8B-B14F-4D97-AF65-F5344CB8AC3E}">
        <p14:creationId xmlns:p14="http://schemas.microsoft.com/office/powerpoint/2010/main" val="3991397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3219801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D1BF8842-89DC-C943-BE99-C926B4160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rubrik 6">
            <a:extLst>
              <a:ext uri="{FF2B5EF4-FFF2-40B4-BE49-F238E27FC236}">
                <a16:creationId xmlns:a16="http://schemas.microsoft.com/office/drawing/2014/main" id="{EC28B81B-502E-6C47-8413-D254F044B8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Tree>
    <p:extLst>
      <p:ext uri="{BB962C8B-B14F-4D97-AF65-F5344CB8AC3E}">
        <p14:creationId xmlns:p14="http://schemas.microsoft.com/office/powerpoint/2010/main" val="39189336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hyperlink" Target="https://k3-projekten.se/project/mersam/" TargetMode="External"/><Relationship Id="rId4" Type="http://schemas.openxmlformats.org/officeDocument/2006/relationships/hyperlink" Target="https://www.hb.se/samverkan/mersa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0ECFAB22-7BAA-064B-9C0F-B1D67C2E9AB5}"/>
              </a:ext>
            </a:extLst>
          </p:cNvPr>
          <p:cNvPicPr>
            <a:picLocks noChangeAspect="1"/>
          </p:cNvPicPr>
          <p:nvPr/>
        </p:nvPicPr>
        <p:blipFill>
          <a:blip r:embed="rId2"/>
          <a:srcRect/>
          <a:stretch/>
        </p:blipFill>
        <p:spPr>
          <a:xfrm>
            <a:off x="2123" y="0"/>
            <a:ext cx="12187754" cy="6858000"/>
          </a:xfrm>
          <a:prstGeom prst="rect">
            <a:avLst/>
          </a:prstGeom>
        </p:spPr>
      </p:pic>
      <p:sp>
        <p:nvSpPr>
          <p:cNvPr id="2" name="Rubrik 1">
            <a:extLst>
              <a:ext uri="{FF2B5EF4-FFF2-40B4-BE49-F238E27FC236}">
                <a16:creationId xmlns:a16="http://schemas.microsoft.com/office/drawing/2014/main" id="{22EB2103-1AB1-304A-819F-304F60C3DCF8}"/>
              </a:ext>
            </a:extLst>
          </p:cNvPr>
          <p:cNvSpPr>
            <a:spLocks noGrp="1"/>
          </p:cNvSpPr>
          <p:nvPr>
            <p:ph type="ctrTitle"/>
          </p:nvPr>
        </p:nvSpPr>
        <p:spPr>
          <a:xfrm>
            <a:off x="999811" y="1122363"/>
            <a:ext cx="10192378" cy="2867746"/>
          </a:xfrm>
        </p:spPr>
        <p:txBody>
          <a:bodyPr>
            <a:normAutofit/>
          </a:bodyPr>
          <a:lstStyle/>
          <a:p>
            <a:r>
              <a:rPr lang="sv-SE" sz="4800" b="1" dirty="0">
                <a:solidFill>
                  <a:schemeClr val="bg1"/>
                </a:solidFill>
              </a:rPr>
              <a:t>Vägledning för att dokumentera och beskriva samverkansmeriter</a:t>
            </a:r>
          </a:p>
        </p:txBody>
      </p:sp>
      <p:pic>
        <p:nvPicPr>
          <p:cNvPr id="7" name="Bildobjekt 6">
            <a:extLst>
              <a:ext uri="{FF2B5EF4-FFF2-40B4-BE49-F238E27FC236}">
                <a16:creationId xmlns:a16="http://schemas.microsoft.com/office/drawing/2014/main" id="{C195943B-615D-5E4E-8169-9CA99D000A71}"/>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10058400" y="6048937"/>
            <a:ext cx="1762897" cy="558151"/>
          </a:xfrm>
          <a:prstGeom prst="rect">
            <a:avLst/>
          </a:prstGeom>
        </p:spPr>
      </p:pic>
    </p:spTree>
    <p:extLst>
      <p:ext uri="{BB962C8B-B14F-4D97-AF65-F5344CB8AC3E}">
        <p14:creationId xmlns:p14="http://schemas.microsoft.com/office/powerpoint/2010/main" val="2230926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E983DA-2829-D740-89E2-753D59E3E92A}"/>
              </a:ext>
            </a:extLst>
          </p:cNvPr>
          <p:cNvSpPr>
            <a:spLocks noGrp="1"/>
          </p:cNvSpPr>
          <p:nvPr>
            <p:ph type="title"/>
          </p:nvPr>
        </p:nvSpPr>
        <p:spPr>
          <a:xfrm>
            <a:off x="838200" y="545005"/>
            <a:ext cx="10515600" cy="2464202"/>
          </a:xfrm>
        </p:spPr>
        <p:txBody>
          <a:bodyPr/>
          <a:lstStyle/>
          <a:p>
            <a:r>
              <a:rPr lang="sv-SE" b="1" dirty="0">
                <a:solidFill>
                  <a:schemeClr val="bg1"/>
                </a:solidFill>
              </a:rPr>
              <a:t>Dokumentera </a:t>
            </a:r>
            <a:br>
              <a:rPr lang="sv-SE" b="1" dirty="0">
                <a:solidFill>
                  <a:schemeClr val="bg1"/>
                </a:solidFill>
              </a:rPr>
            </a:br>
            <a:r>
              <a:rPr lang="sv-SE" b="1" dirty="0">
                <a:solidFill>
                  <a:schemeClr val="bg1"/>
                </a:solidFill>
              </a:rPr>
              <a:t>samverkansmeriter</a:t>
            </a:r>
          </a:p>
        </p:txBody>
      </p:sp>
      <p:sp>
        <p:nvSpPr>
          <p:cNvPr id="3" name="Platshållare för innehåll 2">
            <a:extLst>
              <a:ext uri="{FF2B5EF4-FFF2-40B4-BE49-F238E27FC236}">
                <a16:creationId xmlns:a16="http://schemas.microsoft.com/office/drawing/2014/main" id="{B23860E7-5B8D-FA4B-8C77-41361B0B1184}"/>
              </a:ext>
            </a:extLst>
          </p:cNvPr>
          <p:cNvSpPr>
            <a:spLocks noGrp="1"/>
          </p:cNvSpPr>
          <p:nvPr>
            <p:ph idx="1"/>
          </p:nvPr>
        </p:nvSpPr>
        <p:spPr>
          <a:xfrm>
            <a:off x="838201" y="2793076"/>
            <a:ext cx="6834808" cy="3325091"/>
          </a:xfrm>
        </p:spPr>
        <p:txBody>
          <a:bodyPr numCol="1" spcCol="360000">
            <a:normAutofit/>
          </a:bodyPr>
          <a:lstStyle/>
          <a:p>
            <a:pPr marL="0" indent="0">
              <a:lnSpc>
                <a:spcPct val="100000"/>
              </a:lnSpc>
              <a:spcBef>
                <a:spcPts val="1800"/>
              </a:spcBef>
              <a:buNone/>
            </a:pPr>
            <a:r>
              <a:rPr lang="sv-SE" sz="1800" dirty="0">
                <a:solidFill>
                  <a:schemeClr val="bg1"/>
                </a:solidFill>
              </a:rPr>
              <a:t>Som enskild lärare och forskare kan du samla dina samverkansmeriter på flera olika sätt. Dessa samverkansmeriter kan användas för att ge ett bredare bedömningsunderlag vid rekrytering och befordran tillsammans med dina vetenskapliga och pedagogiska meriter.</a:t>
            </a:r>
          </a:p>
          <a:p>
            <a:pPr marL="0" indent="0">
              <a:lnSpc>
                <a:spcPct val="100000"/>
              </a:lnSpc>
              <a:spcBef>
                <a:spcPts val="1800"/>
              </a:spcBef>
              <a:buNone/>
            </a:pPr>
            <a:r>
              <a:rPr lang="sv-SE" sz="1800" dirty="0">
                <a:solidFill>
                  <a:schemeClr val="bg1"/>
                </a:solidFill>
              </a:rPr>
              <a:t>I dokumentet </a:t>
            </a:r>
            <a:r>
              <a:rPr lang="sv-SE" sz="1800" i="1" dirty="0">
                <a:solidFill>
                  <a:schemeClr val="bg1"/>
                </a:solidFill>
              </a:rPr>
              <a:t>Vägledning för att dokumentera och beskriva samverkansmeriter</a:t>
            </a:r>
            <a:r>
              <a:rPr lang="sv-SE" sz="1800" dirty="0">
                <a:solidFill>
                  <a:schemeClr val="bg1"/>
                </a:solidFill>
              </a:rPr>
              <a:t> finns tips och idéer på hur man kan sammanställa sina samverkansmeriter.</a:t>
            </a:r>
          </a:p>
          <a:p>
            <a:pPr marL="0" indent="0">
              <a:lnSpc>
                <a:spcPct val="100000"/>
              </a:lnSpc>
              <a:spcBef>
                <a:spcPts val="1800"/>
              </a:spcBef>
              <a:buNone/>
            </a:pPr>
            <a:endParaRPr lang="sv-SE" sz="1800" dirty="0">
              <a:solidFill>
                <a:schemeClr val="bg1"/>
              </a:solidFill>
            </a:endParaRPr>
          </a:p>
        </p:txBody>
      </p:sp>
      <p:pic>
        <p:nvPicPr>
          <p:cNvPr id="7" name="Bildobjekt 6">
            <a:extLst>
              <a:ext uri="{FF2B5EF4-FFF2-40B4-BE49-F238E27FC236}">
                <a16:creationId xmlns:a16="http://schemas.microsoft.com/office/drawing/2014/main" id="{42FEA6C4-491D-F746-9DA2-3A6A85D49031}"/>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spTree>
    <p:extLst>
      <p:ext uri="{BB962C8B-B14F-4D97-AF65-F5344CB8AC3E}">
        <p14:creationId xmlns:p14="http://schemas.microsoft.com/office/powerpoint/2010/main" val="33278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E983DA-2829-D740-89E2-753D59E3E92A}"/>
              </a:ext>
            </a:extLst>
          </p:cNvPr>
          <p:cNvSpPr>
            <a:spLocks noGrp="1"/>
          </p:cNvSpPr>
          <p:nvPr>
            <p:ph type="title"/>
          </p:nvPr>
        </p:nvSpPr>
        <p:spPr>
          <a:xfrm>
            <a:off x="838200" y="545005"/>
            <a:ext cx="10515600" cy="2464202"/>
          </a:xfrm>
        </p:spPr>
        <p:txBody>
          <a:bodyPr/>
          <a:lstStyle/>
          <a:p>
            <a:r>
              <a:rPr lang="sv-SE" b="1" dirty="0">
                <a:solidFill>
                  <a:schemeClr val="bg1"/>
                </a:solidFill>
              </a:rPr>
              <a:t>Olika former av </a:t>
            </a:r>
            <a:br>
              <a:rPr lang="sv-SE" b="1" dirty="0">
                <a:solidFill>
                  <a:schemeClr val="bg1"/>
                </a:solidFill>
              </a:rPr>
            </a:br>
            <a:r>
              <a:rPr lang="sv-SE" b="1" dirty="0">
                <a:solidFill>
                  <a:schemeClr val="bg1"/>
                </a:solidFill>
              </a:rPr>
              <a:t>samverkansmeriter</a:t>
            </a:r>
          </a:p>
        </p:txBody>
      </p:sp>
      <p:sp>
        <p:nvSpPr>
          <p:cNvPr id="3" name="Platshållare för innehåll 2">
            <a:extLst>
              <a:ext uri="{FF2B5EF4-FFF2-40B4-BE49-F238E27FC236}">
                <a16:creationId xmlns:a16="http://schemas.microsoft.com/office/drawing/2014/main" id="{B23860E7-5B8D-FA4B-8C77-41361B0B1184}"/>
              </a:ext>
            </a:extLst>
          </p:cNvPr>
          <p:cNvSpPr>
            <a:spLocks noGrp="1"/>
          </p:cNvSpPr>
          <p:nvPr>
            <p:ph idx="1"/>
          </p:nvPr>
        </p:nvSpPr>
        <p:spPr>
          <a:xfrm>
            <a:off x="838201" y="2793076"/>
            <a:ext cx="8020878" cy="3325091"/>
          </a:xfrm>
        </p:spPr>
        <p:txBody>
          <a:bodyPr numCol="1" spcCol="360000">
            <a:normAutofit/>
          </a:bodyPr>
          <a:lstStyle/>
          <a:p>
            <a:pPr marL="0" indent="0">
              <a:buNone/>
            </a:pPr>
            <a:r>
              <a:rPr lang="sv-SE" sz="1800" dirty="0">
                <a:solidFill>
                  <a:schemeClr val="bg1"/>
                </a:solidFill>
              </a:rPr>
              <a:t>Det finns tre former av samverkansmeriter som tillsammans ger en helhetsbild av forskarnas engagemang inom ramen för samverkansuppgiften.</a:t>
            </a:r>
          </a:p>
          <a:p>
            <a:pPr marL="0" indent="0">
              <a:buNone/>
            </a:pPr>
            <a:endParaRPr lang="sv-SE" sz="1800" dirty="0">
              <a:solidFill>
                <a:schemeClr val="bg1"/>
              </a:solidFill>
            </a:endParaRPr>
          </a:p>
          <a:p>
            <a:pPr>
              <a:buClr>
                <a:schemeClr val="accent1"/>
              </a:buClr>
            </a:pPr>
            <a:r>
              <a:rPr lang="sv-SE" sz="1800" b="1" dirty="0">
                <a:solidFill>
                  <a:schemeClr val="bg1"/>
                </a:solidFill>
              </a:rPr>
              <a:t>Dokumentation. </a:t>
            </a:r>
            <a:r>
              <a:rPr lang="sv-SE" sz="1800" dirty="0">
                <a:solidFill>
                  <a:schemeClr val="bg1"/>
                </a:solidFill>
              </a:rPr>
              <a:t>En sammanställning och/eller översikt av relevanta samverkansaktiviteter och deras resultat</a:t>
            </a:r>
          </a:p>
          <a:p>
            <a:pPr>
              <a:buClr>
                <a:schemeClr val="accent1"/>
              </a:buClr>
            </a:pPr>
            <a:r>
              <a:rPr lang="sv-SE" sz="1800" b="1" dirty="0">
                <a:solidFill>
                  <a:schemeClr val="bg1"/>
                </a:solidFill>
              </a:rPr>
              <a:t>Beskrivning. </a:t>
            </a:r>
            <a:r>
              <a:rPr lang="sv-SE" sz="1800" dirty="0">
                <a:solidFill>
                  <a:schemeClr val="bg1"/>
                </a:solidFill>
              </a:rPr>
              <a:t>Bestyrkta exempel på samverkansmeriter</a:t>
            </a:r>
          </a:p>
          <a:p>
            <a:pPr>
              <a:buClr>
                <a:schemeClr val="accent1"/>
              </a:buClr>
            </a:pPr>
            <a:r>
              <a:rPr lang="sv-SE" sz="1800" b="1" dirty="0">
                <a:solidFill>
                  <a:schemeClr val="bg1"/>
                </a:solidFill>
              </a:rPr>
              <a:t>Reflektion. </a:t>
            </a:r>
            <a:r>
              <a:rPr lang="sv-SE" sz="1800" dirty="0">
                <a:solidFill>
                  <a:schemeClr val="bg1"/>
                </a:solidFill>
              </a:rPr>
              <a:t>En redogörelse för den egna rollen och egna lärandet samt i förekommande fall, det egna förhållningssättet till samverkansuppgiftens olika delar och lärdomar</a:t>
            </a:r>
          </a:p>
          <a:p>
            <a:pPr marL="0" indent="0">
              <a:buNone/>
            </a:pPr>
            <a:endParaRPr lang="sv-SE" sz="1800" dirty="0">
              <a:solidFill>
                <a:schemeClr val="bg1"/>
              </a:solidFill>
            </a:endParaRPr>
          </a:p>
        </p:txBody>
      </p:sp>
      <p:pic>
        <p:nvPicPr>
          <p:cNvPr id="7" name="Bildobjekt 6">
            <a:extLst>
              <a:ext uri="{FF2B5EF4-FFF2-40B4-BE49-F238E27FC236}">
                <a16:creationId xmlns:a16="http://schemas.microsoft.com/office/drawing/2014/main" id="{42FEA6C4-491D-F746-9DA2-3A6A85D49031}"/>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spTree>
    <p:extLst>
      <p:ext uri="{BB962C8B-B14F-4D97-AF65-F5344CB8AC3E}">
        <p14:creationId xmlns:p14="http://schemas.microsoft.com/office/powerpoint/2010/main" val="377546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C8B46F51-1ABE-B249-95FD-AFA89B8EEADF}"/>
              </a:ext>
            </a:extLst>
          </p:cNvPr>
          <p:cNvSpPr/>
          <p:nvPr/>
        </p:nvSpPr>
        <p:spPr>
          <a:xfrm>
            <a:off x="9829800" y="0"/>
            <a:ext cx="2362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0D60E61-69C0-5440-A46C-0B3074EC7455}"/>
              </a:ext>
            </a:extLst>
          </p:cNvPr>
          <p:cNvSpPr>
            <a:spLocks noGrp="1"/>
          </p:cNvSpPr>
          <p:nvPr>
            <p:ph type="title"/>
          </p:nvPr>
        </p:nvSpPr>
        <p:spPr>
          <a:xfrm>
            <a:off x="817722" y="699445"/>
            <a:ext cx="6809509" cy="1325563"/>
          </a:xfrm>
        </p:spPr>
        <p:txBody>
          <a:bodyPr>
            <a:normAutofit/>
          </a:bodyPr>
          <a:lstStyle/>
          <a:p>
            <a:r>
              <a:rPr lang="sv-SE" sz="4000" b="1" dirty="0">
                <a:solidFill>
                  <a:schemeClr val="tx2"/>
                </a:solidFill>
              </a:rPr>
              <a:t>Resultatmatris</a:t>
            </a:r>
          </a:p>
        </p:txBody>
      </p:sp>
      <p:pic>
        <p:nvPicPr>
          <p:cNvPr id="7" name="Platshållare för innehåll 6" descr="En bild som visar dator, bärbar dator, tangentbord, video&#10;&#10;Automatiskt genererad beskrivning">
            <a:extLst>
              <a:ext uri="{FF2B5EF4-FFF2-40B4-BE49-F238E27FC236}">
                <a16:creationId xmlns:a16="http://schemas.microsoft.com/office/drawing/2014/main" id="{65D4A598-4CFB-FB40-A05E-840F7315E6D7}"/>
              </a:ext>
            </a:extLst>
          </p:cNvPr>
          <p:cNvPicPr>
            <a:picLocks noGrp="1" noChangeAspect="1"/>
          </p:cNvPicPr>
          <p:nvPr>
            <p:ph idx="1"/>
          </p:nvPr>
        </p:nvPicPr>
        <p:blipFill rotWithShape="1">
          <a:blip r:embed="rId3" cstate="print">
            <a:extLst>
              <a:ext uri="{28A0092B-C50C-407E-A947-70E740481C1C}">
                <a14:useLocalDpi xmlns:a14="http://schemas.microsoft.com/office/drawing/2010/main"/>
              </a:ext>
            </a:extLst>
          </a:blip>
          <a:srcRect l="37754" t="-9742" b="1"/>
          <a:stretch/>
        </p:blipFill>
        <p:spPr>
          <a:xfrm>
            <a:off x="9858374" y="0"/>
            <a:ext cx="2333625" cy="6858000"/>
          </a:xfrm>
        </p:spPr>
      </p:pic>
      <p:pic>
        <p:nvPicPr>
          <p:cNvPr id="13" name="Bildobjekt 12">
            <a:extLst>
              <a:ext uri="{FF2B5EF4-FFF2-40B4-BE49-F238E27FC236}">
                <a16:creationId xmlns:a16="http://schemas.microsoft.com/office/drawing/2014/main" id="{BA0FF685-E3D9-F74E-8935-B578F7769475}"/>
              </a:ext>
            </a:extLst>
          </p:cNvPr>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sp>
        <p:nvSpPr>
          <p:cNvPr id="15" name="Rubrik 1">
            <a:extLst>
              <a:ext uri="{FF2B5EF4-FFF2-40B4-BE49-F238E27FC236}">
                <a16:creationId xmlns:a16="http://schemas.microsoft.com/office/drawing/2014/main" id="{5EB9C8E0-7805-6D47-AF31-DB3AB00E8C01}"/>
              </a:ext>
            </a:extLst>
          </p:cNvPr>
          <p:cNvSpPr txBox="1">
            <a:spLocks/>
          </p:cNvSpPr>
          <p:nvPr/>
        </p:nvSpPr>
        <p:spPr>
          <a:xfrm>
            <a:off x="165652" y="148899"/>
            <a:ext cx="9198326" cy="366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spcBef>
                <a:spcPts val="2800"/>
              </a:spcBef>
            </a:pPr>
            <a:r>
              <a:rPr lang="sv-SE" sz="1100" b="1" dirty="0">
                <a:solidFill>
                  <a:schemeClr val="tx2"/>
                </a:solidFill>
              </a:rPr>
              <a:t>Dokumentation</a:t>
            </a:r>
            <a:r>
              <a:rPr lang="sv-SE" sz="1100" dirty="0">
                <a:solidFill>
                  <a:schemeClr val="tx2"/>
                </a:solidFill>
              </a:rPr>
              <a:t> / Beskrivning / Reflektion</a:t>
            </a:r>
          </a:p>
        </p:txBody>
      </p:sp>
      <p:pic>
        <p:nvPicPr>
          <p:cNvPr id="16" name="Bildobjekt 15" descr="En bild som visar bord&#10;&#10;Automatiskt genererad beskrivning">
            <a:extLst>
              <a:ext uri="{FF2B5EF4-FFF2-40B4-BE49-F238E27FC236}">
                <a16:creationId xmlns:a16="http://schemas.microsoft.com/office/drawing/2014/main" id="{9604121E-E1D2-0D47-99F8-46636A0B5AEF}"/>
              </a:ext>
            </a:extLst>
          </p:cNvPr>
          <p:cNvPicPr>
            <a:picLocks noChangeAspect="1"/>
          </p:cNvPicPr>
          <p:nvPr/>
        </p:nvPicPr>
        <p:blipFill>
          <a:blip r:embed="rId5"/>
          <a:stretch>
            <a:fillRect/>
          </a:stretch>
        </p:blipFill>
        <p:spPr>
          <a:xfrm>
            <a:off x="619526" y="2005536"/>
            <a:ext cx="8483635" cy="4118611"/>
          </a:xfrm>
          <a:prstGeom prst="rect">
            <a:avLst/>
          </a:prstGeom>
        </p:spPr>
      </p:pic>
      <p:sp>
        <p:nvSpPr>
          <p:cNvPr id="17" name="Rubrik 1">
            <a:extLst>
              <a:ext uri="{FF2B5EF4-FFF2-40B4-BE49-F238E27FC236}">
                <a16:creationId xmlns:a16="http://schemas.microsoft.com/office/drawing/2014/main" id="{4639C04F-4132-9942-8EEA-38AF1583D647}"/>
              </a:ext>
            </a:extLst>
          </p:cNvPr>
          <p:cNvSpPr txBox="1">
            <a:spLocks/>
          </p:cNvSpPr>
          <p:nvPr/>
        </p:nvSpPr>
        <p:spPr>
          <a:xfrm>
            <a:off x="878501" y="1674504"/>
            <a:ext cx="5752632" cy="41934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v-SE" sz="1400" dirty="0"/>
              <a:t>– för att översiktligt kartlägga samverkansmeriter</a:t>
            </a:r>
            <a:endParaRPr lang="sv-SE" sz="1400" dirty="0">
              <a:solidFill>
                <a:schemeClr val="tx1"/>
              </a:solidFill>
            </a:endParaRPr>
          </a:p>
        </p:txBody>
      </p:sp>
    </p:spTree>
    <p:extLst>
      <p:ext uri="{BB962C8B-B14F-4D97-AF65-F5344CB8AC3E}">
        <p14:creationId xmlns:p14="http://schemas.microsoft.com/office/powerpoint/2010/main" val="10360539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C8B46F51-1ABE-B249-95FD-AFA89B8EEADF}"/>
              </a:ext>
            </a:extLst>
          </p:cNvPr>
          <p:cNvSpPr/>
          <p:nvPr/>
        </p:nvSpPr>
        <p:spPr>
          <a:xfrm>
            <a:off x="9829800" y="0"/>
            <a:ext cx="2362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Platshållare för innehåll 6" descr="En bild som visar dator, bärbar dator, tangentbord, video&#10;&#10;Automatiskt genererad beskrivning">
            <a:extLst>
              <a:ext uri="{FF2B5EF4-FFF2-40B4-BE49-F238E27FC236}">
                <a16:creationId xmlns:a16="http://schemas.microsoft.com/office/drawing/2014/main" id="{65D4A598-4CFB-FB40-A05E-840F7315E6D7}"/>
              </a:ext>
            </a:extLst>
          </p:cNvPr>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l="37754" t="-9742" b="1"/>
          <a:stretch/>
        </p:blipFill>
        <p:spPr>
          <a:xfrm>
            <a:off x="9858375" y="0"/>
            <a:ext cx="2333625" cy="6858000"/>
          </a:xfrm>
        </p:spPr>
      </p:pic>
      <p:pic>
        <p:nvPicPr>
          <p:cNvPr id="13" name="Bildobjekt 12">
            <a:extLst>
              <a:ext uri="{FF2B5EF4-FFF2-40B4-BE49-F238E27FC236}">
                <a16:creationId xmlns:a16="http://schemas.microsoft.com/office/drawing/2014/main" id="{BA0FF685-E3D9-F74E-8935-B578F7769475}"/>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pic>
        <p:nvPicPr>
          <p:cNvPr id="8" name="Bildobjekt 7">
            <a:extLst>
              <a:ext uri="{FF2B5EF4-FFF2-40B4-BE49-F238E27FC236}">
                <a16:creationId xmlns:a16="http://schemas.microsoft.com/office/drawing/2014/main" id="{E64427F4-313A-6049-A2DE-E5C92101A07A}"/>
              </a:ext>
            </a:extLst>
          </p:cNvPr>
          <p:cNvPicPr>
            <a:picLocks noChangeAspect="1"/>
          </p:cNvPicPr>
          <p:nvPr/>
        </p:nvPicPr>
        <p:blipFill>
          <a:blip r:embed="rId4"/>
          <a:srcRect/>
          <a:stretch/>
        </p:blipFill>
        <p:spPr>
          <a:xfrm>
            <a:off x="969321" y="2272749"/>
            <a:ext cx="6657306" cy="4097553"/>
          </a:xfrm>
          <a:prstGeom prst="rect">
            <a:avLst/>
          </a:prstGeom>
        </p:spPr>
      </p:pic>
      <p:sp>
        <p:nvSpPr>
          <p:cNvPr id="16" name="Rubrik 1">
            <a:extLst>
              <a:ext uri="{FF2B5EF4-FFF2-40B4-BE49-F238E27FC236}">
                <a16:creationId xmlns:a16="http://schemas.microsoft.com/office/drawing/2014/main" id="{C8B98356-9688-D54A-9F6D-C9836B08440D}"/>
              </a:ext>
            </a:extLst>
          </p:cNvPr>
          <p:cNvSpPr txBox="1">
            <a:spLocks/>
          </p:cNvSpPr>
          <p:nvPr/>
        </p:nvSpPr>
        <p:spPr>
          <a:xfrm>
            <a:off x="878501" y="1674504"/>
            <a:ext cx="5752632" cy="419342"/>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sv-SE" sz="1400" dirty="0"/>
              <a:t>– för en överblick över ditt samverkansengagemang</a:t>
            </a:r>
            <a:endParaRPr lang="sv-SE" sz="1400" dirty="0">
              <a:solidFill>
                <a:schemeClr val="tx1"/>
              </a:solidFill>
            </a:endParaRPr>
          </a:p>
        </p:txBody>
      </p:sp>
      <p:sp>
        <p:nvSpPr>
          <p:cNvPr id="18" name="Rubrik 1">
            <a:extLst>
              <a:ext uri="{FF2B5EF4-FFF2-40B4-BE49-F238E27FC236}">
                <a16:creationId xmlns:a16="http://schemas.microsoft.com/office/drawing/2014/main" id="{086C6710-236F-A144-84E6-D4865F5D6754}"/>
              </a:ext>
            </a:extLst>
          </p:cNvPr>
          <p:cNvSpPr txBox="1">
            <a:spLocks/>
          </p:cNvSpPr>
          <p:nvPr/>
        </p:nvSpPr>
        <p:spPr>
          <a:xfrm>
            <a:off x="817722" y="699445"/>
            <a:ext cx="68095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4000" b="1" dirty="0">
                <a:solidFill>
                  <a:schemeClr val="tx2"/>
                </a:solidFill>
              </a:rPr>
              <a:t>Meritdiagrammet</a:t>
            </a:r>
          </a:p>
        </p:txBody>
      </p:sp>
      <p:sp>
        <p:nvSpPr>
          <p:cNvPr id="20" name="Rubrik 1">
            <a:extLst>
              <a:ext uri="{FF2B5EF4-FFF2-40B4-BE49-F238E27FC236}">
                <a16:creationId xmlns:a16="http://schemas.microsoft.com/office/drawing/2014/main" id="{D686D1CB-FC62-DE42-94AC-5D7AD03C69AC}"/>
              </a:ext>
            </a:extLst>
          </p:cNvPr>
          <p:cNvSpPr txBox="1">
            <a:spLocks/>
          </p:cNvSpPr>
          <p:nvPr/>
        </p:nvSpPr>
        <p:spPr>
          <a:xfrm>
            <a:off x="165652" y="148899"/>
            <a:ext cx="9198326" cy="366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spcBef>
                <a:spcPts val="2800"/>
              </a:spcBef>
            </a:pPr>
            <a:r>
              <a:rPr lang="sv-SE" sz="1100" b="1" dirty="0">
                <a:solidFill>
                  <a:schemeClr val="tx2"/>
                </a:solidFill>
              </a:rPr>
              <a:t>Dokumentation</a:t>
            </a:r>
            <a:r>
              <a:rPr lang="sv-SE" sz="1100" dirty="0">
                <a:solidFill>
                  <a:schemeClr val="tx2"/>
                </a:solidFill>
              </a:rPr>
              <a:t> / Beskrivning / Reflektion</a:t>
            </a:r>
          </a:p>
        </p:txBody>
      </p:sp>
    </p:spTree>
    <p:extLst>
      <p:ext uri="{BB962C8B-B14F-4D97-AF65-F5344CB8AC3E}">
        <p14:creationId xmlns:p14="http://schemas.microsoft.com/office/powerpoint/2010/main" val="14533356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9" name="Rektangel 18">
            <a:extLst>
              <a:ext uri="{FF2B5EF4-FFF2-40B4-BE49-F238E27FC236}">
                <a16:creationId xmlns:a16="http://schemas.microsoft.com/office/drawing/2014/main" id="{0C2FFCAC-237A-6343-AC68-A4042CC0D822}"/>
              </a:ext>
            </a:extLst>
          </p:cNvPr>
          <p:cNvSpPr/>
          <p:nvPr/>
        </p:nvSpPr>
        <p:spPr>
          <a:xfrm>
            <a:off x="9829800" y="0"/>
            <a:ext cx="2362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0" name="Platshållare för innehåll 6" descr="En bild som visar dator, bärbar dator, tangentbord, video&#10;&#10;Automatiskt genererad beskrivning">
            <a:extLst>
              <a:ext uri="{FF2B5EF4-FFF2-40B4-BE49-F238E27FC236}">
                <a16:creationId xmlns:a16="http://schemas.microsoft.com/office/drawing/2014/main" id="{5E5D7EE8-C469-CD48-BF3C-3252D69EA1B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37754" t="-9742" b="1"/>
          <a:stretch/>
        </p:blipFill>
        <p:spPr>
          <a:xfrm>
            <a:off x="9858375" y="0"/>
            <a:ext cx="2333625" cy="6858000"/>
          </a:xfrm>
          <a:prstGeom prst="rect">
            <a:avLst/>
          </a:prstGeom>
        </p:spPr>
      </p:pic>
      <p:sp>
        <p:nvSpPr>
          <p:cNvPr id="9" name="Rubrik 1">
            <a:extLst>
              <a:ext uri="{FF2B5EF4-FFF2-40B4-BE49-F238E27FC236}">
                <a16:creationId xmlns:a16="http://schemas.microsoft.com/office/drawing/2014/main" id="{D4B1A141-8044-6C4E-9E1E-45B63EA70FC6}"/>
              </a:ext>
            </a:extLst>
          </p:cNvPr>
          <p:cNvSpPr txBox="1">
            <a:spLocks/>
          </p:cNvSpPr>
          <p:nvPr/>
        </p:nvSpPr>
        <p:spPr>
          <a:xfrm>
            <a:off x="991815" y="1515979"/>
            <a:ext cx="7801002" cy="4557275"/>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800"/>
              </a:spcAft>
            </a:pPr>
            <a:r>
              <a:rPr lang="sv-SE" sz="1800" dirty="0"/>
              <a:t>Med beskrivningen utvecklar forskaren några av sina samverkanserfarenheter. Här handlar det om ett mindre antal samverkansaktiviteter. Dessa kan vara enstaka, väl avgränsade projekt, eller delar av längre processer/samverkansrelationer. </a:t>
            </a:r>
            <a:br>
              <a:rPr lang="sv-SE" sz="1800" dirty="0"/>
            </a:br>
            <a:r>
              <a:rPr lang="sv-SE" sz="1800" dirty="0"/>
              <a:t/>
            </a:r>
            <a:br>
              <a:rPr lang="sv-SE" sz="1800" dirty="0"/>
            </a:br>
            <a:r>
              <a:rPr lang="sv-SE" sz="1800" dirty="0"/>
              <a:t>Denna typ av beskrivningar kan variera i omfattning och fokus beroende på i vilket sammanhang de ska användas. Om det t. ex. handlar om att söka en tjänst som forskningsledare för ett redan etablerat samverkansprojekt så kan möjligen en djupare beskrivning av ett liknande exempel vara mer relevant än tre kortfattade beskrivningar av mindre projekt. Det är svårt att skriva fram generella riktlinjer kring beskrivningar, så tänk på att anpassa det efter det som beskrivningarna ska användas till.</a:t>
            </a:r>
            <a:endParaRPr lang="sv-SE" sz="1800" dirty="0">
              <a:solidFill>
                <a:schemeClr val="tx1"/>
              </a:solidFill>
            </a:endParaRPr>
          </a:p>
        </p:txBody>
      </p:sp>
      <p:pic>
        <p:nvPicPr>
          <p:cNvPr id="13" name="Bildobjekt 12">
            <a:extLst>
              <a:ext uri="{FF2B5EF4-FFF2-40B4-BE49-F238E27FC236}">
                <a16:creationId xmlns:a16="http://schemas.microsoft.com/office/drawing/2014/main" id="{7F8DC860-17D9-6842-9C54-69BB2186928C}"/>
              </a:ext>
            </a:extLst>
          </p:cNvPr>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sp>
        <p:nvSpPr>
          <p:cNvPr id="7" name="Rubrik 1">
            <a:extLst>
              <a:ext uri="{FF2B5EF4-FFF2-40B4-BE49-F238E27FC236}">
                <a16:creationId xmlns:a16="http://schemas.microsoft.com/office/drawing/2014/main" id="{2DD21151-7FF5-5D40-B151-7A9D328ADE67}"/>
              </a:ext>
            </a:extLst>
          </p:cNvPr>
          <p:cNvSpPr txBox="1">
            <a:spLocks/>
          </p:cNvSpPr>
          <p:nvPr/>
        </p:nvSpPr>
        <p:spPr>
          <a:xfrm>
            <a:off x="165652" y="148899"/>
            <a:ext cx="9198326" cy="366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spcBef>
                <a:spcPts val="2800"/>
              </a:spcBef>
            </a:pPr>
            <a:r>
              <a:rPr lang="sv-SE" sz="1100" dirty="0">
                <a:solidFill>
                  <a:schemeClr val="tx2"/>
                </a:solidFill>
              </a:rPr>
              <a:t>Dokumentation / </a:t>
            </a:r>
            <a:r>
              <a:rPr lang="sv-SE" sz="1100" b="1" dirty="0">
                <a:solidFill>
                  <a:schemeClr val="tx2"/>
                </a:solidFill>
              </a:rPr>
              <a:t>Beskrivning</a:t>
            </a:r>
            <a:r>
              <a:rPr lang="sv-SE" sz="1100" dirty="0">
                <a:solidFill>
                  <a:schemeClr val="tx2"/>
                </a:solidFill>
              </a:rPr>
              <a:t> / Reflektion</a:t>
            </a:r>
          </a:p>
        </p:txBody>
      </p:sp>
    </p:spTree>
    <p:extLst>
      <p:ext uri="{BB962C8B-B14F-4D97-AF65-F5344CB8AC3E}">
        <p14:creationId xmlns:p14="http://schemas.microsoft.com/office/powerpoint/2010/main" val="1885906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19" name="Rektangel 18">
            <a:extLst>
              <a:ext uri="{FF2B5EF4-FFF2-40B4-BE49-F238E27FC236}">
                <a16:creationId xmlns:a16="http://schemas.microsoft.com/office/drawing/2014/main" id="{0C2FFCAC-237A-6343-AC68-A4042CC0D822}"/>
              </a:ext>
            </a:extLst>
          </p:cNvPr>
          <p:cNvSpPr/>
          <p:nvPr/>
        </p:nvSpPr>
        <p:spPr>
          <a:xfrm>
            <a:off x="9829800" y="0"/>
            <a:ext cx="2362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20" name="Platshållare för innehåll 6" descr="En bild som visar dator, bärbar dator, tangentbord, video&#10;&#10;Automatiskt genererad beskrivning">
            <a:extLst>
              <a:ext uri="{FF2B5EF4-FFF2-40B4-BE49-F238E27FC236}">
                <a16:creationId xmlns:a16="http://schemas.microsoft.com/office/drawing/2014/main" id="{5E5D7EE8-C469-CD48-BF3C-3252D69EA1B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l="37754" t="-9742" b="1"/>
          <a:stretch/>
        </p:blipFill>
        <p:spPr>
          <a:xfrm>
            <a:off x="9858375" y="0"/>
            <a:ext cx="2333625" cy="6858000"/>
          </a:xfrm>
          <a:prstGeom prst="rect">
            <a:avLst/>
          </a:prstGeom>
        </p:spPr>
      </p:pic>
      <p:sp>
        <p:nvSpPr>
          <p:cNvPr id="9" name="Rubrik 1">
            <a:extLst>
              <a:ext uri="{FF2B5EF4-FFF2-40B4-BE49-F238E27FC236}">
                <a16:creationId xmlns:a16="http://schemas.microsoft.com/office/drawing/2014/main" id="{D4B1A141-8044-6C4E-9E1E-45B63EA70FC6}"/>
              </a:ext>
            </a:extLst>
          </p:cNvPr>
          <p:cNvSpPr txBox="1">
            <a:spLocks/>
          </p:cNvSpPr>
          <p:nvPr/>
        </p:nvSpPr>
        <p:spPr>
          <a:xfrm>
            <a:off x="991815" y="1515979"/>
            <a:ext cx="7815301" cy="495701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1800"/>
              </a:spcAft>
            </a:pPr>
            <a:r>
              <a:rPr lang="sv-SE" sz="1800" dirty="0">
                <a:latin typeface="+mn-lt"/>
              </a:rPr>
              <a:t>I reflektionsdelen redovisar forskaren sitt förhållningssätt till hur denna vägledning utgår vi från hela samverkansuppgiften (att samverka, att informera . Detta gör du t. ex. genom att redogöra för hur erfarenheter och lärdomar har präglat din fortsatta verksamhet, hur du har spridit din kunskap från samverkansaktiviteter till din ämnes- eller forskningsmiljö, eller visa hur du planerar för framtida utveckling av samverkansaktiviteter. </a:t>
            </a:r>
            <a:br>
              <a:rPr lang="sv-SE" sz="1800" dirty="0">
                <a:latin typeface="+mn-lt"/>
              </a:rPr>
            </a:br>
            <a:r>
              <a:rPr lang="sv-SE" sz="1800" dirty="0">
                <a:latin typeface="+mn-lt"/>
              </a:rPr>
              <a:t/>
            </a:r>
            <a:br>
              <a:rPr lang="sv-SE" sz="1800" dirty="0">
                <a:latin typeface="+mn-lt"/>
              </a:rPr>
            </a:br>
            <a:r>
              <a:rPr lang="sv-SE" sz="1800" dirty="0">
                <a:latin typeface="+mn-lt"/>
              </a:rPr>
              <a:t>För att knyta an till inledningen av denna vägledning så är Reflektionen ett viktigt steg för att få en komplett bild av ditt engagemang inom ramen för samverkansuppgiften. Att ha en lång lista med aktiviteter där du samverkat kan säga mycket om din förmåga, men det är också viktigt att kunna sätta dessa aktiviteter i ett sammanhang och kunna exemplifiera och resonera kring vad du har lärt dig genom att samverka.</a:t>
            </a:r>
            <a:endParaRPr lang="sv-SE" sz="1800" dirty="0">
              <a:solidFill>
                <a:schemeClr val="tx1"/>
              </a:solidFill>
              <a:latin typeface="+mn-lt"/>
            </a:endParaRPr>
          </a:p>
        </p:txBody>
      </p:sp>
      <p:pic>
        <p:nvPicPr>
          <p:cNvPr id="13" name="Bildobjekt 12">
            <a:extLst>
              <a:ext uri="{FF2B5EF4-FFF2-40B4-BE49-F238E27FC236}">
                <a16:creationId xmlns:a16="http://schemas.microsoft.com/office/drawing/2014/main" id="{7F8DC860-17D9-6842-9C54-69BB2186928C}"/>
              </a:ext>
            </a:extLst>
          </p:cNvPr>
          <p:cNvPicPr>
            <a:picLocks noChangeAspect="1"/>
          </p:cNvPicPr>
          <p:nvPr/>
        </p:nvPicPr>
        <p:blipFill>
          <a:blip r:embed="rId4"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sp>
        <p:nvSpPr>
          <p:cNvPr id="7" name="Rubrik 1">
            <a:extLst>
              <a:ext uri="{FF2B5EF4-FFF2-40B4-BE49-F238E27FC236}">
                <a16:creationId xmlns:a16="http://schemas.microsoft.com/office/drawing/2014/main" id="{5DC52712-E7A6-054F-9FDA-165B46490748}"/>
              </a:ext>
            </a:extLst>
          </p:cNvPr>
          <p:cNvSpPr txBox="1">
            <a:spLocks/>
          </p:cNvSpPr>
          <p:nvPr/>
        </p:nvSpPr>
        <p:spPr>
          <a:xfrm>
            <a:off x="165652" y="148899"/>
            <a:ext cx="9198326" cy="366490"/>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spcBef>
                <a:spcPts val="2800"/>
              </a:spcBef>
            </a:pPr>
            <a:r>
              <a:rPr lang="sv-SE" sz="1100" dirty="0">
                <a:solidFill>
                  <a:schemeClr val="tx2"/>
                </a:solidFill>
              </a:rPr>
              <a:t>Dokumentation / Beskrivning / </a:t>
            </a:r>
            <a:r>
              <a:rPr lang="sv-SE" sz="1100" b="1" dirty="0">
                <a:solidFill>
                  <a:schemeClr val="tx2"/>
                </a:solidFill>
              </a:rPr>
              <a:t>Reflektion</a:t>
            </a:r>
          </a:p>
        </p:txBody>
      </p:sp>
    </p:spTree>
    <p:extLst>
      <p:ext uri="{BB962C8B-B14F-4D97-AF65-F5344CB8AC3E}">
        <p14:creationId xmlns:p14="http://schemas.microsoft.com/office/powerpoint/2010/main" val="538387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C8B46F51-1ABE-B249-95FD-AFA89B8EEADF}"/>
              </a:ext>
            </a:extLst>
          </p:cNvPr>
          <p:cNvSpPr/>
          <p:nvPr/>
        </p:nvSpPr>
        <p:spPr>
          <a:xfrm>
            <a:off x="9829800" y="0"/>
            <a:ext cx="2362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0D60E61-69C0-5440-A46C-0B3074EC7455}"/>
              </a:ext>
            </a:extLst>
          </p:cNvPr>
          <p:cNvSpPr>
            <a:spLocks noGrp="1"/>
          </p:cNvSpPr>
          <p:nvPr>
            <p:ph type="title"/>
          </p:nvPr>
        </p:nvSpPr>
        <p:spPr>
          <a:xfrm>
            <a:off x="976746" y="458465"/>
            <a:ext cx="6809509" cy="1325563"/>
          </a:xfrm>
        </p:spPr>
        <p:txBody>
          <a:bodyPr>
            <a:normAutofit/>
          </a:bodyPr>
          <a:lstStyle/>
          <a:p>
            <a:r>
              <a:rPr lang="sv-SE" sz="4000" b="1" dirty="0">
                <a:solidFill>
                  <a:schemeClr val="tx2"/>
                </a:solidFill>
              </a:rPr>
              <a:t>Om vägledningen</a:t>
            </a:r>
          </a:p>
        </p:txBody>
      </p:sp>
      <p:pic>
        <p:nvPicPr>
          <p:cNvPr id="7" name="Platshållare för innehåll 6" descr="En bild som visar dator, bärbar dator, tangentbord, video&#10;&#10;Automatiskt genererad beskrivning">
            <a:extLst>
              <a:ext uri="{FF2B5EF4-FFF2-40B4-BE49-F238E27FC236}">
                <a16:creationId xmlns:a16="http://schemas.microsoft.com/office/drawing/2014/main" id="{65D4A598-4CFB-FB40-A05E-840F7315E6D7}"/>
              </a:ext>
            </a:extLst>
          </p:cNvPr>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l="37754" t="-9742" b="1"/>
          <a:stretch/>
        </p:blipFill>
        <p:spPr>
          <a:xfrm>
            <a:off x="9858375" y="0"/>
            <a:ext cx="2333625" cy="6858000"/>
          </a:xfrm>
        </p:spPr>
      </p:pic>
      <p:pic>
        <p:nvPicPr>
          <p:cNvPr id="13" name="Bildobjekt 12">
            <a:extLst>
              <a:ext uri="{FF2B5EF4-FFF2-40B4-BE49-F238E27FC236}">
                <a16:creationId xmlns:a16="http://schemas.microsoft.com/office/drawing/2014/main" id="{BA0FF685-E3D9-F74E-8935-B578F7769475}"/>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sp>
        <p:nvSpPr>
          <p:cNvPr id="9" name="Rubrik 1">
            <a:extLst>
              <a:ext uri="{FF2B5EF4-FFF2-40B4-BE49-F238E27FC236}">
                <a16:creationId xmlns:a16="http://schemas.microsoft.com/office/drawing/2014/main" id="{17103C22-7D4C-734E-8CFD-0FA7D2029096}"/>
              </a:ext>
            </a:extLst>
          </p:cNvPr>
          <p:cNvSpPr txBox="1">
            <a:spLocks/>
          </p:cNvSpPr>
          <p:nvPr/>
        </p:nvSpPr>
        <p:spPr>
          <a:xfrm>
            <a:off x="991815" y="1510748"/>
            <a:ext cx="7555837" cy="4962241"/>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spcAft>
                <a:spcPts val="1200"/>
              </a:spcAft>
            </a:pPr>
            <a:r>
              <a:rPr lang="sv-SE" sz="1600" dirty="0">
                <a:latin typeface="+mn-lt"/>
              </a:rPr>
              <a:t>Vägledningen är framtagen inom projektet </a:t>
            </a:r>
            <a:r>
              <a:rPr lang="sv-SE" sz="1600" dirty="0" err="1">
                <a:latin typeface="+mn-lt"/>
              </a:rPr>
              <a:t>MerSam</a:t>
            </a:r>
            <a:r>
              <a:rPr lang="sv-SE" sz="1600" dirty="0">
                <a:latin typeface="+mn-lt"/>
              </a:rPr>
              <a:t> – Meritvärde av Samverkansskicklighet, ett projekt som pågick från januari 2018 till december 2020 och syftade till att studera och pröva hur samverkansmeriter sammanställs, bedöms och används vid svenska lärosäten. Projektet finansierades av VINNOVA och ingående lärosäten. Projektet var ett av 17 K3-projekt inom programmet Universitet och Högskolors samverkanskapacitet.</a:t>
            </a:r>
          </a:p>
          <a:p>
            <a:pPr>
              <a:lnSpc>
                <a:spcPct val="110000"/>
              </a:lnSpc>
              <a:spcAft>
                <a:spcPts val="1200"/>
              </a:spcAft>
            </a:pPr>
            <a:r>
              <a:rPr lang="sv-SE" sz="1600" dirty="0">
                <a:latin typeface="+mn-lt"/>
              </a:rPr>
              <a:t>Deltagande lärosäten: Blekinge Tekniska Högskola, Försvarshögskolan, Göteborgs universitet, Högskolan i Borås, Karlstads universitet, Kungliga tekniska högskolan, Linköpings universitet, Lunds universitet, Sveriges lantbruksuniversitet, Södertörns högskola och Uppsala universitet. Koordinator för projektet var Högskolan i Borås. Följelärosäten (år 2020) var Malmö Universitet, Linnéuniversitet </a:t>
            </a:r>
            <a:r>
              <a:rPr lang="sv-SE" sz="1600" dirty="0" err="1">
                <a:latin typeface="+mn-lt"/>
              </a:rPr>
              <a:t>ochHögskolan</a:t>
            </a:r>
            <a:r>
              <a:rPr lang="sv-SE" sz="1600" dirty="0">
                <a:latin typeface="+mn-lt"/>
              </a:rPr>
              <a:t> i Kristianstad.</a:t>
            </a:r>
          </a:p>
          <a:p>
            <a:pPr>
              <a:lnSpc>
                <a:spcPct val="110000"/>
              </a:lnSpc>
              <a:spcAft>
                <a:spcPts val="1200"/>
              </a:spcAft>
            </a:pPr>
            <a:r>
              <a:rPr lang="sv-SE" sz="1600" dirty="0">
                <a:latin typeface="+mn-lt"/>
              </a:rPr>
              <a:t>Vägledningen har utarbetats löpande under projekttiden av projektmedlemmar vid deltagande lärosäten i </a:t>
            </a:r>
            <a:r>
              <a:rPr lang="sv-SE" sz="1600" dirty="0" err="1">
                <a:latin typeface="+mn-lt"/>
              </a:rPr>
              <a:t>MerSam</a:t>
            </a:r>
            <a:r>
              <a:rPr lang="sv-SE" sz="1600" dirty="0">
                <a:latin typeface="+mn-lt"/>
              </a:rPr>
              <a:t>, i piloter och genom diskussioner inom arbetspaket 2, arbetspaket A och B. </a:t>
            </a:r>
          </a:p>
        </p:txBody>
      </p:sp>
    </p:spTree>
    <p:extLst>
      <p:ext uri="{BB962C8B-B14F-4D97-AF65-F5344CB8AC3E}">
        <p14:creationId xmlns:p14="http://schemas.microsoft.com/office/powerpoint/2010/main" val="1154619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Rektangel 4">
            <a:extLst>
              <a:ext uri="{FF2B5EF4-FFF2-40B4-BE49-F238E27FC236}">
                <a16:creationId xmlns:a16="http://schemas.microsoft.com/office/drawing/2014/main" id="{C8B46F51-1ABE-B249-95FD-AFA89B8EEADF}"/>
              </a:ext>
            </a:extLst>
          </p:cNvPr>
          <p:cNvSpPr/>
          <p:nvPr/>
        </p:nvSpPr>
        <p:spPr>
          <a:xfrm>
            <a:off x="9829800" y="0"/>
            <a:ext cx="23622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7" name="Platshållare för innehåll 6" descr="En bild som visar dator, bärbar dator, tangentbord, video&#10;&#10;Automatiskt genererad beskrivning">
            <a:extLst>
              <a:ext uri="{FF2B5EF4-FFF2-40B4-BE49-F238E27FC236}">
                <a16:creationId xmlns:a16="http://schemas.microsoft.com/office/drawing/2014/main" id="{65D4A598-4CFB-FB40-A05E-840F7315E6D7}"/>
              </a:ext>
            </a:extLst>
          </p:cNvPr>
          <p:cNvPicPr>
            <a:picLocks noGrp="1" noChangeAspect="1"/>
          </p:cNvPicPr>
          <p:nvPr>
            <p:ph idx="1"/>
          </p:nvPr>
        </p:nvPicPr>
        <p:blipFill rotWithShape="1">
          <a:blip r:embed="rId2" cstate="print">
            <a:extLst>
              <a:ext uri="{28A0092B-C50C-407E-A947-70E740481C1C}">
                <a14:useLocalDpi xmlns:a14="http://schemas.microsoft.com/office/drawing/2010/main"/>
              </a:ext>
            </a:extLst>
          </a:blip>
          <a:srcRect l="37754" t="-9742" b="1"/>
          <a:stretch/>
        </p:blipFill>
        <p:spPr>
          <a:xfrm>
            <a:off x="9858375" y="0"/>
            <a:ext cx="2333625" cy="6858000"/>
          </a:xfrm>
        </p:spPr>
      </p:pic>
      <p:pic>
        <p:nvPicPr>
          <p:cNvPr id="13" name="Bildobjekt 12">
            <a:extLst>
              <a:ext uri="{FF2B5EF4-FFF2-40B4-BE49-F238E27FC236}">
                <a16:creationId xmlns:a16="http://schemas.microsoft.com/office/drawing/2014/main" id="{BA0FF685-E3D9-F74E-8935-B578F7769475}"/>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10589741" y="6355248"/>
            <a:ext cx="1256268" cy="291283"/>
          </a:xfrm>
          <a:prstGeom prst="rect">
            <a:avLst/>
          </a:prstGeom>
        </p:spPr>
      </p:pic>
      <p:sp>
        <p:nvSpPr>
          <p:cNvPr id="9" name="Rubrik 1">
            <a:extLst>
              <a:ext uri="{FF2B5EF4-FFF2-40B4-BE49-F238E27FC236}">
                <a16:creationId xmlns:a16="http://schemas.microsoft.com/office/drawing/2014/main" id="{17103C22-7D4C-734E-8CFD-0FA7D2029096}"/>
              </a:ext>
            </a:extLst>
          </p:cNvPr>
          <p:cNvSpPr txBox="1">
            <a:spLocks/>
          </p:cNvSpPr>
          <p:nvPr/>
        </p:nvSpPr>
        <p:spPr>
          <a:xfrm>
            <a:off x="991815" y="1742661"/>
            <a:ext cx="8416880" cy="4730328"/>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spcAft>
                <a:spcPts val="600"/>
              </a:spcAft>
            </a:pPr>
            <a:r>
              <a:rPr lang="sv-SE" sz="1600" b="1" dirty="0">
                <a:latin typeface="+mn-lt"/>
              </a:rPr>
              <a:t>Referens</a:t>
            </a:r>
          </a:p>
          <a:p>
            <a:pPr>
              <a:lnSpc>
                <a:spcPct val="100000"/>
              </a:lnSpc>
              <a:spcAft>
                <a:spcPts val="600"/>
              </a:spcAft>
            </a:pPr>
            <a:r>
              <a:rPr lang="sv-SE" sz="1600" dirty="0">
                <a:latin typeface="+mn-lt"/>
              </a:rPr>
              <a:t>Vägledning för att dokumentera och beskriva samverkansmeriter (2020), 21 sidor, Adenskog, A; </a:t>
            </a:r>
            <a:r>
              <a:rPr lang="sv-SE" sz="1600" dirty="0" err="1">
                <a:latin typeface="+mn-lt"/>
              </a:rPr>
              <a:t>Alderborn</a:t>
            </a:r>
            <a:r>
              <a:rPr lang="sv-SE" sz="1600" dirty="0">
                <a:latin typeface="+mn-lt"/>
              </a:rPr>
              <a:t>, G; Bergstrand, A; Falk, E; Martinson, M; Nilsson, C; Nordquist, N; Nordström Källström, H; Nygren, Å. </a:t>
            </a:r>
          </a:p>
          <a:p>
            <a:pPr>
              <a:lnSpc>
                <a:spcPct val="100000"/>
              </a:lnSpc>
              <a:spcAft>
                <a:spcPts val="600"/>
              </a:spcAft>
            </a:pPr>
            <a:r>
              <a:rPr lang="sv-SE" sz="1600" dirty="0">
                <a:latin typeface="+mn-lt"/>
              </a:rPr>
              <a:t/>
            </a:r>
            <a:br>
              <a:rPr lang="sv-SE" sz="1600" dirty="0">
                <a:latin typeface="+mn-lt"/>
              </a:rPr>
            </a:br>
            <a:r>
              <a:rPr lang="sv-SE" sz="1600" b="1" dirty="0">
                <a:latin typeface="+mn-lt"/>
              </a:rPr>
              <a:t>Vägledningen kan laddas ner från: </a:t>
            </a:r>
            <a:r>
              <a:rPr lang="sv-SE" sz="1600" dirty="0">
                <a:latin typeface="+mn-lt"/>
              </a:rPr>
              <a:t/>
            </a:r>
            <a:br>
              <a:rPr lang="sv-SE" sz="1600" dirty="0">
                <a:latin typeface="+mn-lt"/>
              </a:rPr>
            </a:br>
            <a:r>
              <a:rPr lang="sv-SE" sz="1600" dirty="0">
                <a:latin typeface="+mn-lt"/>
                <a:hlinkClick r:id="rId4"/>
              </a:rPr>
              <a:t>https://www.hb.se/samverkan/mersam/</a:t>
            </a:r>
            <a:endParaRPr lang="sv-SE" sz="1600" dirty="0">
              <a:latin typeface="+mn-lt"/>
            </a:endParaRPr>
          </a:p>
          <a:p>
            <a:pPr>
              <a:lnSpc>
                <a:spcPct val="100000"/>
              </a:lnSpc>
              <a:spcAft>
                <a:spcPts val="600"/>
              </a:spcAft>
            </a:pPr>
            <a:r>
              <a:rPr lang="sv-SE" sz="1600" dirty="0">
                <a:latin typeface="+mn-lt"/>
                <a:hlinkClick r:id="rId5"/>
              </a:rPr>
              <a:t>https://k3-projekten.se/project/mersam/</a:t>
            </a:r>
            <a:endParaRPr lang="sv-SE" sz="1600" dirty="0">
              <a:latin typeface="+mn-lt"/>
            </a:endParaRPr>
          </a:p>
          <a:p>
            <a:pPr>
              <a:lnSpc>
                <a:spcPct val="100000"/>
              </a:lnSpc>
              <a:spcAft>
                <a:spcPts val="600"/>
              </a:spcAft>
            </a:pPr>
            <a:r>
              <a:rPr lang="sv-SE" sz="1600" dirty="0">
                <a:latin typeface="+mn-lt"/>
              </a:rPr>
              <a:t>Där går det också att hitta mer information om projektet och ytterligare material att läsa för fördjupning </a:t>
            </a:r>
          </a:p>
        </p:txBody>
      </p:sp>
      <p:sp>
        <p:nvSpPr>
          <p:cNvPr id="10" name="Rubrik 1">
            <a:extLst>
              <a:ext uri="{FF2B5EF4-FFF2-40B4-BE49-F238E27FC236}">
                <a16:creationId xmlns:a16="http://schemas.microsoft.com/office/drawing/2014/main" id="{A70C6DCE-7898-974E-844E-2BFB430591FB}"/>
              </a:ext>
            </a:extLst>
          </p:cNvPr>
          <p:cNvSpPr txBox="1">
            <a:spLocks/>
          </p:cNvSpPr>
          <p:nvPr/>
        </p:nvSpPr>
        <p:spPr>
          <a:xfrm>
            <a:off x="976746" y="458465"/>
            <a:ext cx="680950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4000" b="1">
                <a:solidFill>
                  <a:schemeClr val="tx2"/>
                </a:solidFill>
              </a:rPr>
              <a:t>Om vägledningen</a:t>
            </a:r>
            <a:endParaRPr lang="sv-SE" sz="4000" b="1" dirty="0">
              <a:solidFill>
                <a:schemeClr val="tx2"/>
              </a:solidFill>
            </a:endParaRPr>
          </a:p>
        </p:txBody>
      </p:sp>
    </p:spTree>
    <p:extLst>
      <p:ext uri="{BB962C8B-B14F-4D97-AF65-F5344CB8AC3E}">
        <p14:creationId xmlns:p14="http://schemas.microsoft.com/office/powerpoint/2010/main" val="1261301284"/>
      </p:ext>
    </p:extLst>
  </p:cSld>
  <p:clrMapOvr>
    <a:masterClrMapping/>
  </p:clrMapOvr>
</p:sld>
</file>

<file path=ppt/theme/theme1.xml><?xml version="1.0" encoding="utf-8"?>
<a:theme xmlns:a="http://schemas.openxmlformats.org/drawingml/2006/main" name="Office-tema">
  <a:themeElements>
    <a:clrScheme name="MerSam - 2">
      <a:dk1>
        <a:srgbClr val="000000"/>
      </a:dk1>
      <a:lt1>
        <a:srgbClr val="FFFFFF"/>
      </a:lt1>
      <a:dk2>
        <a:srgbClr val="082C40"/>
      </a:dk2>
      <a:lt2>
        <a:srgbClr val="E0EAE6"/>
      </a:lt2>
      <a:accent1>
        <a:srgbClr val="F07F3E"/>
      </a:accent1>
      <a:accent2>
        <a:srgbClr val="3FAD56"/>
      </a:accent2>
      <a:accent3>
        <a:srgbClr val="E0EAE6"/>
      </a:accent3>
      <a:accent4>
        <a:srgbClr val="601A24"/>
      </a:accent4>
      <a:accent5>
        <a:srgbClr val="FFE36C"/>
      </a:accent5>
      <a:accent6>
        <a:srgbClr val="E7E6E6"/>
      </a:accent6>
      <a:hlink>
        <a:srgbClr val="3FAD56"/>
      </a:hlink>
      <a:folHlink>
        <a:srgbClr val="3FAD5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2373</TotalTime>
  <Words>818</Words>
  <Application>Microsoft Office PowerPoint</Application>
  <PresentationFormat>Widescreen</PresentationFormat>
  <Paragraphs>38</Paragraphs>
  <Slides>9</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Office-tema</vt:lpstr>
      <vt:lpstr>Vägledning för att dokumentera och beskriva samverkansmeriter</vt:lpstr>
      <vt:lpstr>Dokumentera  samverkansmeriter</vt:lpstr>
      <vt:lpstr>Olika former av  samverkansmeriter</vt:lpstr>
      <vt:lpstr>Resultatmatris</vt:lpstr>
      <vt:lpstr>PowerPoint Presentation</vt:lpstr>
      <vt:lpstr>PowerPoint Presentation</vt:lpstr>
      <vt:lpstr>PowerPoint Presentation</vt:lpstr>
      <vt:lpstr>Om vägledningen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Julia Borggren</dc:creator>
  <cp:lastModifiedBy>Anna Bergstrand</cp:lastModifiedBy>
  <cp:revision>45</cp:revision>
  <dcterms:created xsi:type="dcterms:W3CDTF">2020-10-07T06:26:17Z</dcterms:created>
  <dcterms:modified xsi:type="dcterms:W3CDTF">2020-12-14T12:38:21Z</dcterms:modified>
</cp:coreProperties>
</file>