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66" r:id="rId2"/>
    <p:sldId id="265" r:id="rId3"/>
    <p:sldId id="264" r:id="rId4"/>
    <p:sldId id="263" r:id="rId5"/>
    <p:sldId id="261" r:id="rId6"/>
    <p:sldId id="262"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Garamond" panose="02020404030301010803" pitchFamily="18" charset="0"/>
      <p:regular r:id="rId13"/>
      <p:bold r:id="rId14"/>
      <p:italic r:id="rId1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278" autoAdjust="0"/>
  </p:normalViewPr>
  <p:slideViewPr>
    <p:cSldViewPr snapToGrid="0" showGuides="1">
      <p:cViewPr varScale="1">
        <p:scale>
          <a:sx n="59" d="100"/>
          <a:sy n="59" d="100"/>
        </p:scale>
        <p:origin x="205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E3DE4-6041-471E-BD52-53591CA0828D}" type="datetimeFigureOut">
              <a:rPr lang="sv-SE" smtClean="0"/>
              <a:t>2020-08-27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B7240-AF5B-40E3-B35E-99E04F7627F9}" type="slidenum">
              <a:rPr lang="sv-SE" smtClean="0"/>
              <a:t>‹#›</a:t>
            </a:fld>
            <a:endParaRPr lang="sv-SE"/>
          </a:p>
        </p:txBody>
      </p:sp>
    </p:spTree>
    <p:extLst>
      <p:ext uri="{BB962C8B-B14F-4D97-AF65-F5344CB8AC3E}">
        <p14:creationId xmlns:p14="http://schemas.microsoft.com/office/powerpoint/2010/main" val="404684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Presentation</a:t>
            </a:r>
            <a:r>
              <a:rPr lang="sv-SE" baseline="0" dirty="0" smtClean="0"/>
              <a:t> av mig själv.</a:t>
            </a:r>
            <a:endParaRPr lang="sv-SE" dirty="0"/>
          </a:p>
        </p:txBody>
      </p:sp>
      <p:sp>
        <p:nvSpPr>
          <p:cNvPr id="4" name="Slide Number Placeholder 3"/>
          <p:cNvSpPr>
            <a:spLocks noGrp="1"/>
          </p:cNvSpPr>
          <p:nvPr>
            <p:ph type="sldNum" sz="quarter" idx="10"/>
          </p:nvPr>
        </p:nvSpPr>
        <p:spPr/>
        <p:txBody>
          <a:bodyPr/>
          <a:lstStyle/>
          <a:p>
            <a:fld id="{352B7240-AF5B-40E3-B35E-99E04F7627F9}" type="slidenum">
              <a:rPr lang="sv-SE" smtClean="0"/>
              <a:t>1</a:t>
            </a:fld>
            <a:endParaRPr lang="sv-SE"/>
          </a:p>
        </p:txBody>
      </p:sp>
    </p:spTree>
    <p:extLst>
      <p:ext uri="{BB962C8B-B14F-4D97-AF65-F5344CB8AC3E}">
        <p14:creationId xmlns:p14="http://schemas.microsoft.com/office/powerpoint/2010/main" val="24370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3</a:t>
            </a:r>
            <a:r>
              <a:rPr lang="sv-SE" baseline="0" dirty="0" smtClean="0"/>
              <a:t> områden som vi kan kastas mellan under utbildningen. Vart lär vi oss mest? Vart skall vi sträva efter att vara? Ansvar själv samt ansvar hos oss lärare!</a:t>
            </a:r>
          </a:p>
          <a:p>
            <a:r>
              <a:rPr lang="sv-SE" baseline="0" dirty="0" smtClean="0"/>
              <a:t>Exempel: </a:t>
            </a:r>
          </a:p>
          <a:p>
            <a:r>
              <a:rPr lang="sv-SE" baseline="0" dirty="0" smtClean="0"/>
              <a:t>Hot, ett scenario där färdighet inte står i balans med den utmaning som erbjuds. Alldeles för svårt helt enkelt.</a:t>
            </a:r>
          </a:p>
          <a:p>
            <a:r>
              <a:rPr lang="sv-SE" baseline="0" dirty="0" smtClean="0"/>
              <a:t>Utmaning, ett scenario där grundkunskapen finns och där det finns balans mellan kunskap och personlig färdighet för den utmaning som erbjuds.</a:t>
            </a:r>
          </a:p>
          <a:p>
            <a:r>
              <a:rPr lang="sv-SE" baseline="0" dirty="0" smtClean="0"/>
              <a:t>Trygghet. Soffa, </a:t>
            </a:r>
            <a:r>
              <a:rPr lang="sv-SE" baseline="0" dirty="0" err="1" smtClean="0"/>
              <a:t>Netflix</a:t>
            </a:r>
            <a:r>
              <a:rPr lang="sv-SE" baseline="0" dirty="0" smtClean="0"/>
              <a:t> och chips! Redan befäst kunskap, ett scenario med låg utmaning.</a:t>
            </a:r>
          </a:p>
          <a:p>
            <a:endParaRPr lang="sv-SE" baseline="0" dirty="0" smtClean="0"/>
          </a:p>
          <a:p>
            <a:r>
              <a:rPr lang="sv-SE" baseline="0" dirty="0" smtClean="0"/>
              <a:t>Stort ansvar och stor utmaning för lärarna, olika individer med olika grundkunskaper och personliga egenskaper gör det svårt att hitta rätt i alla lägen!</a:t>
            </a:r>
          </a:p>
          <a:p>
            <a:r>
              <a:rPr lang="sv-SE" baseline="0" dirty="0" smtClean="0"/>
              <a:t>Stort ansvar och stor utmaning för dig som student genom att aktivt sträva efter att vara i utmanings zonen!</a:t>
            </a:r>
          </a:p>
          <a:p>
            <a:endParaRPr lang="sv-SE" baseline="0" dirty="0" smtClean="0"/>
          </a:p>
          <a:p>
            <a:r>
              <a:rPr lang="sv-SE" baseline="0" dirty="0" smtClean="0"/>
              <a:t>Exempel: Be gruppen om en frivillig!</a:t>
            </a:r>
          </a:p>
          <a:p>
            <a:endParaRPr lang="sv-SE" baseline="0" dirty="0" smtClean="0"/>
          </a:p>
          <a:p>
            <a:r>
              <a:rPr lang="sv-SE" baseline="0" dirty="0" smtClean="0"/>
              <a:t>Exempel: Du och en kurskamrat skall jobba tillsammans i ett övningsscenario, under scenariot hamnar ni i en situation där en av er ska hantera radion och larma in och en av er måste börja vårda en person som blöder kraftigt på golvet. Du känner dig grym på Radion men har svårt för akutsjukvården- Vad väljer du? Givetvis blödningen eller hur??</a:t>
            </a:r>
            <a:endParaRPr lang="sv-SE" dirty="0"/>
          </a:p>
        </p:txBody>
      </p:sp>
      <p:sp>
        <p:nvSpPr>
          <p:cNvPr id="4" name="Slide Number Placeholder 3"/>
          <p:cNvSpPr>
            <a:spLocks noGrp="1"/>
          </p:cNvSpPr>
          <p:nvPr>
            <p:ph type="sldNum" sz="quarter" idx="10"/>
          </p:nvPr>
        </p:nvSpPr>
        <p:spPr/>
        <p:txBody>
          <a:bodyPr/>
          <a:lstStyle/>
          <a:p>
            <a:fld id="{352B7240-AF5B-40E3-B35E-99E04F7627F9}" type="slidenum">
              <a:rPr lang="sv-SE" smtClean="0"/>
              <a:t>2</a:t>
            </a:fld>
            <a:endParaRPr lang="sv-SE"/>
          </a:p>
        </p:txBody>
      </p:sp>
    </p:spTree>
    <p:extLst>
      <p:ext uri="{BB962C8B-B14F-4D97-AF65-F5344CB8AC3E}">
        <p14:creationId xmlns:p14="http://schemas.microsoft.com/office/powerpoint/2010/main" val="423739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Ingen del är fel men vi får ut olika beroende vart vi befinner oss. </a:t>
            </a:r>
          </a:p>
          <a:p>
            <a:endParaRPr lang="sv-SE" dirty="0" smtClean="0"/>
          </a:p>
          <a:p>
            <a:r>
              <a:rPr lang="sv-SE" baseline="0" dirty="0" smtClean="0"/>
              <a:t>.</a:t>
            </a:r>
            <a:endParaRPr lang="sv-SE" dirty="0" smtClean="0"/>
          </a:p>
          <a:p>
            <a:endParaRPr lang="sv-SE" dirty="0"/>
          </a:p>
        </p:txBody>
      </p:sp>
      <p:sp>
        <p:nvSpPr>
          <p:cNvPr id="4" name="Slide Number Placeholder 3"/>
          <p:cNvSpPr>
            <a:spLocks noGrp="1"/>
          </p:cNvSpPr>
          <p:nvPr>
            <p:ph type="sldNum" sz="quarter" idx="10"/>
          </p:nvPr>
        </p:nvSpPr>
        <p:spPr/>
        <p:txBody>
          <a:bodyPr/>
          <a:lstStyle/>
          <a:p>
            <a:fld id="{352B7240-AF5B-40E3-B35E-99E04F7627F9}" type="slidenum">
              <a:rPr lang="sv-SE" smtClean="0"/>
              <a:t>3</a:t>
            </a:fld>
            <a:endParaRPr lang="sv-SE"/>
          </a:p>
        </p:txBody>
      </p:sp>
    </p:spTree>
    <p:extLst>
      <p:ext uri="{BB962C8B-B14F-4D97-AF65-F5344CB8AC3E}">
        <p14:creationId xmlns:p14="http://schemas.microsoft.com/office/powerpoint/2010/main" val="59848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smtClean="0"/>
          </a:p>
          <a:p>
            <a:r>
              <a:rPr lang="sv-SE" dirty="0" smtClean="0"/>
              <a:t>Se</a:t>
            </a:r>
            <a:r>
              <a:rPr lang="sv-SE" baseline="0" dirty="0" smtClean="0"/>
              <a:t> er omkring, vem vill ni åka på ett skarpt larm med i framtiden- Klasskamraten som ni stöttat och hjälpt under utbildningen genom att tillåta någon misslyckas under en övning utan att det blir skitsnack eller prestige. –Klasskamraten som undvikit vissa situationer och därigenom inte fått den kunskap och trygghet som behövs för att det inte varit okej att göra fel under utbildning!</a:t>
            </a:r>
            <a:endParaRPr lang="sv-SE" dirty="0"/>
          </a:p>
        </p:txBody>
      </p:sp>
      <p:sp>
        <p:nvSpPr>
          <p:cNvPr id="4" name="Slide Number Placeholder 3"/>
          <p:cNvSpPr>
            <a:spLocks noGrp="1"/>
          </p:cNvSpPr>
          <p:nvPr>
            <p:ph type="sldNum" sz="quarter" idx="10"/>
          </p:nvPr>
        </p:nvSpPr>
        <p:spPr/>
        <p:txBody>
          <a:bodyPr/>
          <a:lstStyle/>
          <a:p>
            <a:fld id="{352B7240-AF5B-40E3-B35E-99E04F7627F9}" type="slidenum">
              <a:rPr lang="sv-SE" smtClean="0"/>
              <a:t>4</a:t>
            </a:fld>
            <a:endParaRPr lang="sv-SE"/>
          </a:p>
        </p:txBody>
      </p:sp>
    </p:spTree>
    <p:extLst>
      <p:ext uri="{BB962C8B-B14F-4D97-AF65-F5344CB8AC3E}">
        <p14:creationId xmlns:p14="http://schemas.microsoft.com/office/powerpoint/2010/main" val="23616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1: Människor lär genom att göra.</a:t>
            </a:r>
          </a:p>
          <a:p>
            <a:r>
              <a:rPr lang="sv-SE" dirty="0" smtClean="0"/>
              <a:t>•	Scenarion.</a:t>
            </a:r>
          </a:p>
          <a:p>
            <a:r>
              <a:rPr lang="sv-SE" dirty="0" smtClean="0"/>
              <a:t>•	Färdighetsträning.</a:t>
            </a:r>
          </a:p>
          <a:p>
            <a:r>
              <a:rPr lang="sv-SE" dirty="0" smtClean="0"/>
              <a:t>•	Praktiska moment.</a:t>
            </a:r>
          </a:p>
          <a:p>
            <a:r>
              <a:rPr lang="sv-SE" dirty="0" smtClean="0"/>
              <a:t>•	Friktion stegring.</a:t>
            </a:r>
          </a:p>
          <a:p>
            <a:endParaRPr lang="sv-SE" dirty="0" smtClean="0"/>
          </a:p>
          <a:p>
            <a:r>
              <a:rPr lang="sv-SE" dirty="0" smtClean="0"/>
              <a:t>2: Människor lär genom sammanhanget och utifrån olika förståelser.</a:t>
            </a:r>
          </a:p>
          <a:p>
            <a:r>
              <a:rPr lang="sv-SE" dirty="0" smtClean="0"/>
              <a:t>•	Rätt nivå</a:t>
            </a:r>
          </a:p>
          <a:p>
            <a:r>
              <a:rPr lang="sv-SE" dirty="0" smtClean="0"/>
              <a:t>•	Utmaning</a:t>
            </a:r>
          </a:p>
          <a:p>
            <a:r>
              <a:rPr lang="sv-SE" dirty="0" smtClean="0"/>
              <a:t>•	Kunskapsinventering</a:t>
            </a:r>
          </a:p>
          <a:p>
            <a:r>
              <a:rPr lang="sv-SE" dirty="0" smtClean="0"/>
              <a:t>•	Öva helhet</a:t>
            </a:r>
          </a:p>
          <a:p>
            <a:r>
              <a:rPr lang="sv-SE" dirty="0" smtClean="0"/>
              <a:t>•	POLKON</a:t>
            </a:r>
          </a:p>
          <a:p>
            <a:endParaRPr lang="sv-SE" dirty="0" smtClean="0"/>
          </a:p>
          <a:p>
            <a:r>
              <a:rPr lang="sv-SE" dirty="0" smtClean="0"/>
              <a:t>3: Människor lär genom dialog och </a:t>
            </a:r>
            <a:r>
              <a:rPr lang="sv-SE" dirty="0" err="1" smtClean="0"/>
              <a:t>sammarbete</a:t>
            </a:r>
            <a:r>
              <a:rPr lang="sv-SE" dirty="0" smtClean="0"/>
              <a:t> med andra.</a:t>
            </a:r>
          </a:p>
          <a:p>
            <a:r>
              <a:rPr lang="sv-SE" dirty="0" smtClean="0"/>
              <a:t>•	Coaching.</a:t>
            </a:r>
          </a:p>
          <a:p>
            <a:r>
              <a:rPr lang="sv-SE" dirty="0" smtClean="0"/>
              <a:t>•	Bikupa.</a:t>
            </a:r>
          </a:p>
          <a:p>
            <a:r>
              <a:rPr lang="sv-SE" dirty="0" smtClean="0"/>
              <a:t>•	Diskussioner.</a:t>
            </a:r>
          </a:p>
          <a:p>
            <a:r>
              <a:rPr lang="sv-SE" dirty="0" smtClean="0"/>
              <a:t>•	Grupparbeten.</a:t>
            </a:r>
          </a:p>
          <a:p>
            <a:r>
              <a:rPr lang="sv-SE" dirty="0" smtClean="0"/>
              <a:t>•	Öppna frågor.</a:t>
            </a:r>
          </a:p>
          <a:p>
            <a:endParaRPr lang="sv-SE" dirty="0" smtClean="0"/>
          </a:p>
          <a:p>
            <a:r>
              <a:rPr lang="sv-SE" dirty="0" smtClean="0"/>
              <a:t>4: Människor lär genom motiverande uppgifter på deltagaranpassad nivå.</a:t>
            </a:r>
          </a:p>
          <a:p>
            <a:r>
              <a:rPr lang="sv-SE" dirty="0" smtClean="0"/>
              <a:t>•	Syfte</a:t>
            </a:r>
          </a:p>
          <a:p>
            <a:r>
              <a:rPr lang="sv-SE" dirty="0" smtClean="0"/>
              <a:t>•	Autentiska</a:t>
            </a:r>
          </a:p>
          <a:p>
            <a:r>
              <a:rPr lang="sv-SE" dirty="0" smtClean="0"/>
              <a:t>•	Relaterade till verkligheten</a:t>
            </a:r>
          </a:p>
          <a:p>
            <a:r>
              <a:rPr lang="sv-SE" dirty="0" smtClean="0"/>
              <a:t>5: Människor lär genom att få respons på sina prestationer.</a:t>
            </a:r>
          </a:p>
          <a:p>
            <a:r>
              <a:rPr lang="sv-SE" dirty="0" smtClean="0"/>
              <a:t>•	Feedback mot mål (formativ)</a:t>
            </a:r>
          </a:p>
          <a:p>
            <a:r>
              <a:rPr lang="sv-SE" dirty="0" smtClean="0"/>
              <a:t>•	Specifik och tydlig.</a:t>
            </a:r>
          </a:p>
          <a:p>
            <a:r>
              <a:rPr lang="sv-SE" dirty="0" smtClean="0"/>
              <a:t>6. Människor lär genom att reflektera kring sitt lärande.</a:t>
            </a:r>
          </a:p>
          <a:p>
            <a:endParaRPr lang="sv-SE" dirty="0" smtClean="0"/>
          </a:p>
          <a:p>
            <a:r>
              <a:rPr lang="sv-SE" dirty="0" smtClean="0"/>
              <a:t>•	Reflektion</a:t>
            </a:r>
          </a:p>
          <a:p>
            <a:r>
              <a:rPr lang="sv-SE" dirty="0" smtClean="0"/>
              <a:t>•	Insikt hur individen själv lärt sig.</a:t>
            </a:r>
          </a:p>
          <a:p>
            <a:endParaRPr lang="sv-SE" dirty="0"/>
          </a:p>
        </p:txBody>
      </p:sp>
      <p:sp>
        <p:nvSpPr>
          <p:cNvPr id="4" name="Slide Number Placeholder 3"/>
          <p:cNvSpPr>
            <a:spLocks noGrp="1"/>
          </p:cNvSpPr>
          <p:nvPr>
            <p:ph type="sldNum" sz="quarter" idx="10"/>
          </p:nvPr>
        </p:nvSpPr>
        <p:spPr/>
        <p:txBody>
          <a:bodyPr/>
          <a:lstStyle/>
          <a:p>
            <a:fld id="{352B7240-AF5B-40E3-B35E-99E04F7627F9}" type="slidenum">
              <a:rPr lang="sv-SE" smtClean="0"/>
              <a:t>5</a:t>
            </a:fld>
            <a:endParaRPr lang="sv-SE"/>
          </a:p>
        </p:txBody>
      </p:sp>
    </p:spTree>
    <p:extLst>
      <p:ext uri="{BB962C8B-B14F-4D97-AF65-F5344CB8AC3E}">
        <p14:creationId xmlns:p14="http://schemas.microsoft.com/office/powerpoint/2010/main" val="30090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Att utvecklas är att förändras- att förändras är svårt och kräver mycket energi! Se</a:t>
            </a:r>
            <a:r>
              <a:rPr lang="sv-SE" baseline="0" dirty="0" smtClean="0"/>
              <a:t> till att lära er allt ni kan under dessa två år- En dag kan det stå mycket på spel när era kunskaper sätts </a:t>
            </a:r>
            <a:r>
              <a:rPr lang="sv-SE" baseline="0" smtClean="0"/>
              <a:t>på prov!</a:t>
            </a:r>
            <a:endParaRPr lang="sv-SE"/>
          </a:p>
        </p:txBody>
      </p:sp>
      <p:sp>
        <p:nvSpPr>
          <p:cNvPr id="4" name="Slide Number Placeholder 3"/>
          <p:cNvSpPr>
            <a:spLocks noGrp="1"/>
          </p:cNvSpPr>
          <p:nvPr>
            <p:ph type="sldNum" sz="quarter" idx="10"/>
          </p:nvPr>
        </p:nvSpPr>
        <p:spPr/>
        <p:txBody>
          <a:bodyPr/>
          <a:lstStyle/>
          <a:p>
            <a:fld id="{352B7240-AF5B-40E3-B35E-99E04F7627F9}" type="slidenum">
              <a:rPr lang="sv-SE" smtClean="0"/>
              <a:t>6</a:t>
            </a:fld>
            <a:endParaRPr lang="sv-SE"/>
          </a:p>
        </p:txBody>
      </p:sp>
    </p:spTree>
    <p:extLst>
      <p:ext uri="{BB962C8B-B14F-4D97-AF65-F5344CB8AC3E}">
        <p14:creationId xmlns:p14="http://schemas.microsoft.com/office/powerpoint/2010/main" val="2361437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514475" y="1523999"/>
            <a:ext cx="9144000" cy="1185863"/>
          </a:xfrm>
        </p:spPr>
        <p:txBody>
          <a:bodyPr anchor="b">
            <a:normAutofit/>
          </a:bodyPr>
          <a:lstStyle>
            <a:lvl1pPr algn="ctr">
              <a:defRPr sz="2800">
                <a:solidFill>
                  <a:schemeClr val="accent1"/>
                </a:solidFill>
              </a:defRPr>
            </a:lvl1pPr>
          </a:lstStyle>
          <a:p>
            <a:r>
              <a:rPr lang="sv-SE" dirty="0"/>
              <a:t>KLICKA HÄR FÖR ATT ÄNDRA FORMAT</a:t>
            </a:r>
          </a:p>
        </p:txBody>
      </p:sp>
      <p:sp>
        <p:nvSpPr>
          <p:cNvPr id="8" name="Underrubrik 2"/>
          <p:cNvSpPr>
            <a:spLocks noGrp="1"/>
          </p:cNvSpPr>
          <p:nvPr>
            <p:ph type="subTitle" idx="1"/>
          </p:nvPr>
        </p:nvSpPr>
        <p:spPr>
          <a:xfrm>
            <a:off x="1514475" y="2801938"/>
            <a:ext cx="9144000" cy="684212"/>
          </a:xfrm>
        </p:spPr>
        <p:txBody>
          <a:bodyPr>
            <a:normAutofit/>
          </a:bodyPr>
          <a:lstStyle>
            <a:lvl1pPr marL="0" indent="0" algn="ctr">
              <a:buNone/>
              <a:defRPr sz="2000"/>
            </a:lvl1pPr>
            <a:lvl2pPr marL="0" indent="0" algn="ctr">
              <a:buNone/>
              <a:defRPr sz="2000">
                <a:solidFill>
                  <a:schemeClr val="tx1"/>
                </a:solidFill>
              </a:defRPr>
            </a:lvl2pPr>
            <a:lvl3pPr marL="0" indent="0" algn="ctr">
              <a:buNone/>
              <a:defRPr sz="1800"/>
            </a:lvl3pPr>
            <a:lvl4pPr marL="0" indent="0" algn="ctr">
              <a:buNone/>
              <a:defRPr sz="1600"/>
            </a:lvl4pPr>
            <a:lvl5pPr marL="0" indent="0" algn="ctr">
              <a:buNone/>
              <a:defRPr sz="1600"/>
            </a:lvl5pPr>
            <a:lvl6pPr marL="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smtClean="0"/>
              <a:t>Click to edit Master subtitle style</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9036" y="3825708"/>
            <a:ext cx="1864068" cy="1722436"/>
          </a:xfrm>
          <a:prstGeom prst="rect">
            <a:avLst/>
          </a:prstGeom>
          <a:effectLst/>
        </p:spPr>
      </p:pic>
    </p:spTree>
    <p:extLst>
      <p:ext uri="{BB962C8B-B14F-4D97-AF65-F5344CB8AC3E}">
        <p14:creationId xmlns:p14="http://schemas.microsoft.com/office/powerpoint/2010/main" val="10345363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a:xfrm>
            <a:off x="573088" y="1825625"/>
            <a:ext cx="11042650" cy="415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Rektangel 8"/>
          <p:cNvSpPr/>
          <p:nvPr userDrawn="1"/>
        </p:nvSpPr>
        <p:spPr>
          <a:xfrm>
            <a:off x="0" y="6290944"/>
            <a:ext cx="12192000" cy="567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661" y="6372225"/>
            <a:ext cx="1948180" cy="392166"/>
          </a:xfrm>
          <a:prstGeom prst="rect">
            <a:avLst/>
          </a:prstGeom>
        </p:spPr>
      </p:pic>
      <p:sp>
        <p:nvSpPr>
          <p:cNvPr id="17" name="Platshållare för datum 4"/>
          <p:cNvSpPr>
            <a:spLocks noGrp="1"/>
          </p:cNvSpPr>
          <p:nvPr>
            <p:ph type="dt" sz="half" idx="10"/>
          </p:nvPr>
        </p:nvSpPr>
        <p:spPr>
          <a:xfrm>
            <a:off x="10523471" y="6471963"/>
            <a:ext cx="1092267" cy="215809"/>
          </a:xfrm>
        </p:spPr>
        <p:txBody>
          <a:bodyPr anchor="ctr"/>
          <a:lstStyle>
            <a:lvl1pPr algn="r">
              <a:defRPr>
                <a:solidFill>
                  <a:schemeClr val="bg1"/>
                </a:solidFill>
              </a:defRPr>
            </a:lvl1p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207700283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sz="half" idx="1"/>
          </p:nvPr>
        </p:nvSpPr>
        <p:spPr>
          <a:xfrm>
            <a:off x="573088" y="1825625"/>
            <a:ext cx="5335876" cy="4159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noChangeAspect="1"/>
          </p:cNvSpPr>
          <p:nvPr>
            <p:ph sz="half" idx="2"/>
          </p:nvPr>
        </p:nvSpPr>
        <p:spPr>
          <a:xfrm>
            <a:off x="6345382" y="1825625"/>
            <a:ext cx="5270354" cy="4159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Rektangel 8"/>
          <p:cNvSpPr/>
          <p:nvPr userDrawn="1"/>
        </p:nvSpPr>
        <p:spPr>
          <a:xfrm>
            <a:off x="0" y="6290944"/>
            <a:ext cx="12192000" cy="567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661" y="6372225"/>
            <a:ext cx="1948180" cy="392166"/>
          </a:xfrm>
          <a:prstGeom prst="rect">
            <a:avLst/>
          </a:prstGeom>
        </p:spPr>
      </p:pic>
      <p:sp>
        <p:nvSpPr>
          <p:cNvPr id="14" name="Platshållare för datum 4"/>
          <p:cNvSpPr>
            <a:spLocks noGrp="1"/>
          </p:cNvSpPr>
          <p:nvPr>
            <p:ph type="dt" sz="half" idx="10"/>
          </p:nvPr>
        </p:nvSpPr>
        <p:spPr>
          <a:xfrm>
            <a:off x="10523471" y="6471963"/>
            <a:ext cx="1092267" cy="215809"/>
          </a:xfrm>
        </p:spPr>
        <p:txBody>
          <a:bodyPr anchor="ctr"/>
          <a:lstStyle>
            <a:lvl1pPr algn="r">
              <a:defRPr>
                <a:solidFill>
                  <a:schemeClr val="bg1"/>
                </a:solidFill>
              </a:defRPr>
            </a:lvl1p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377487686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9" name="Rektangel 8"/>
          <p:cNvSpPr/>
          <p:nvPr userDrawn="1"/>
        </p:nvSpPr>
        <p:spPr>
          <a:xfrm>
            <a:off x="0" y="6290944"/>
            <a:ext cx="12192000" cy="567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661" y="6372225"/>
            <a:ext cx="1948180" cy="392166"/>
          </a:xfrm>
          <a:prstGeom prst="rect">
            <a:avLst/>
          </a:prstGeom>
        </p:spPr>
      </p:pic>
      <p:sp>
        <p:nvSpPr>
          <p:cNvPr id="8" name="Platshållare för datum 4"/>
          <p:cNvSpPr>
            <a:spLocks noGrp="1"/>
          </p:cNvSpPr>
          <p:nvPr>
            <p:ph type="dt" sz="half" idx="10"/>
          </p:nvPr>
        </p:nvSpPr>
        <p:spPr>
          <a:xfrm>
            <a:off x="10523471" y="6471963"/>
            <a:ext cx="1092267" cy="215809"/>
          </a:xfrm>
        </p:spPr>
        <p:txBody>
          <a:bodyPr anchor="ctr"/>
          <a:lstStyle>
            <a:lvl1pPr algn="r">
              <a:defRPr>
                <a:solidFill>
                  <a:schemeClr val="bg1"/>
                </a:solidFill>
              </a:defRPr>
            </a:lvl1p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6407904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6" name="Rektangel 5"/>
          <p:cNvSpPr/>
          <p:nvPr userDrawn="1"/>
        </p:nvSpPr>
        <p:spPr>
          <a:xfrm>
            <a:off x="0" y="6290944"/>
            <a:ext cx="12192000" cy="567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661" y="6372225"/>
            <a:ext cx="1948180" cy="392166"/>
          </a:xfrm>
          <a:prstGeom prst="rect">
            <a:avLst/>
          </a:prstGeom>
        </p:spPr>
      </p:pic>
      <p:sp>
        <p:nvSpPr>
          <p:cNvPr id="11" name="Platshållare för datum 4"/>
          <p:cNvSpPr>
            <a:spLocks noGrp="1"/>
          </p:cNvSpPr>
          <p:nvPr>
            <p:ph type="dt" sz="half" idx="10"/>
          </p:nvPr>
        </p:nvSpPr>
        <p:spPr>
          <a:xfrm>
            <a:off x="10523471" y="6471963"/>
            <a:ext cx="1092267" cy="215809"/>
          </a:xfrm>
        </p:spPr>
        <p:txBody>
          <a:bodyPr anchor="ctr"/>
          <a:lstStyle>
            <a:lvl1pPr algn="r">
              <a:defRPr>
                <a:solidFill>
                  <a:schemeClr val="bg1"/>
                </a:solidFill>
              </a:defRPr>
            </a:lvl1p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205839405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73088" y="581024"/>
            <a:ext cx="4198937" cy="1395125"/>
          </a:xfrm>
        </p:spPr>
        <p:txBody>
          <a:bodyPr anchor="b">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idx="1"/>
          </p:nvPr>
        </p:nvSpPr>
        <p:spPr>
          <a:xfrm>
            <a:off x="5183188" y="581026"/>
            <a:ext cx="6457950" cy="5403850"/>
          </a:xfrm>
        </p:spPr>
        <p:txBody>
          <a:bodyPr anchor="t">
            <a:normAutofit/>
          </a:bodyPr>
          <a:lstStyle>
            <a:lvl1pPr>
              <a:defRPr sz="14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text 3"/>
          <p:cNvSpPr>
            <a:spLocks noGrp="1"/>
          </p:cNvSpPr>
          <p:nvPr>
            <p:ph type="body" sz="half" idx="2"/>
          </p:nvPr>
        </p:nvSpPr>
        <p:spPr>
          <a:xfrm>
            <a:off x="573088" y="2124074"/>
            <a:ext cx="4198937" cy="3860801"/>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Rektangel 10"/>
          <p:cNvSpPr/>
          <p:nvPr userDrawn="1"/>
        </p:nvSpPr>
        <p:spPr>
          <a:xfrm>
            <a:off x="0" y="6290944"/>
            <a:ext cx="12192000" cy="567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661" y="6372225"/>
            <a:ext cx="1948180" cy="392166"/>
          </a:xfrm>
          <a:prstGeom prst="rect">
            <a:avLst/>
          </a:prstGeom>
        </p:spPr>
      </p:pic>
      <p:sp>
        <p:nvSpPr>
          <p:cNvPr id="10" name="Platshållare för datum 4"/>
          <p:cNvSpPr>
            <a:spLocks noGrp="1"/>
          </p:cNvSpPr>
          <p:nvPr>
            <p:ph type="dt" sz="half" idx="10"/>
          </p:nvPr>
        </p:nvSpPr>
        <p:spPr>
          <a:xfrm>
            <a:off x="10523471" y="6471963"/>
            <a:ext cx="1092267" cy="215809"/>
          </a:xfrm>
        </p:spPr>
        <p:txBody>
          <a:bodyPr anchor="ctr"/>
          <a:lstStyle>
            <a:lvl1pPr algn="r">
              <a:defRPr>
                <a:solidFill>
                  <a:schemeClr val="bg1"/>
                </a:solidFill>
              </a:defRPr>
            </a:lvl1p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276471102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1/2 med bildtext">
    <p:spTree>
      <p:nvGrpSpPr>
        <p:cNvPr id="1" name=""/>
        <p:cNvGrpSpPr/>
        <p:nvPr/>
      </p:nvGrpSpPr>
      <p:grpSpPr>
        <a:xfrm>
          <a:off x="0" y="0"/>
          <a:ext cx="0" cy="0"/>
          <a:chOff x="0" y="0"/>
          <a:chExt cx="0" cy="0"/>
        </a:xfrm>
      </p:grpSpPr>
      <p:sp>
        <p:nvSpPr>
          <p:cNvPr id="3" name="Platshållare för bild 2"/>
          <p:cNvSpPr>
            <a:spLocks noGrp="1" noChangeAspect="1"/>
          </p:cNvSpPr>
          <p:nvPr>
            <p:ph type="pic" idx="1"/>
          </p:nvPr>
        </p:nvSpPr>
        <p:spPr>
          <a:xfrm>
            <a:off x="6315075" y="581024"/>
            <a:ext cx="5326063"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dirty="0"/>
          </a:p>
        </p:txBody>
      </p:sp>
      <p:sp>
        <p:nvSpPr>
          <p:cNvPr id="9" name="Rubrik 1"/>
          <p:cNvSpPr>
            <a:spLocks noGrp="1"/>
          </p:cNvSpPr>
          <p:nvPr>
            <p:ph type="title"/>
          </p:nvPr>
        </p:nvSpPr>
        <p:spPr>
          <a:xfrm>
            <a:off x="573088" y="581024"/>
            <a:ext cx="5313362" cy="1395125"/>
          </a:xfrm>
        </p:spPr>
        <p:txBody>
          <a:bodyPr anchor="b">
            <a:normAutofit/>
          </a:bodyPr>
          <a:lstStyle>
            <a:lvl1pPr>
              <a:defRPr sz="2800"/>
            </a:lvl1pPr>
          </a:lstStyle>
          <a:p>
            <a:r>
              <a:rPr lang="en-US" smtClean="0"/>
              <a:t>Click to edit Master title style</a:t>
            </a:r>
            <a:endParaRPr lang="sv-SE" dirty="0"/>
          </a:p>
        </p:txBody>
      </p:sp>
      <p:sp>
        <p:nvSpPr>
          <p:cNvPr id="10" name="Platshållare för text 3"/>
          <p:cNvSpPr>
            <a:spLocks noGrp="1"/>
          </p:cNvSpPr>
          <p:nvPr>
            <p:ph type="body" sz="half" idx="2"/>
          </p:nvPr>
        </p:nvSpPr>
        <p:spPr>
          <a:xfrm>
            <a:off x="573088" y="2124074"/>
            <a:ext cx="5313362" cy="3860801"/>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Rektangel 10"/>
          <p:cNvSpPr/>
          <p:nvPr userDrawn="1"/>
        </p:nvSpPr>
        <p:spPr>
          <a:xfrm>
            <a:off x="0" y="6290944"/>
            <a:ext cx="12192000" cy="567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661" y="6372225"/>
            <a:ext cx="1948180" cy="392166"/>
          </a:xfrm>
          <a:prstGeom prst="rect">
            <a:avLst/>
          </a:prstGeom>
        </p:spPr>
      </p:pic>
      <p:sp>
        <p:nvSpPr>
          <p:cNvPr id="14" name="Platshållare för datum 4"/>
          <p:cNvSpPr>
            <a:spLocks noGrp="1"/>
          </p:cNvSpPr>
          <p:nvPr>
            <p:ph type="dt" sz="half" idx="10"/>
          </p:nvPr>
        </p:nvSpPr>
        <p:spPr>
          <a:xfrm>
            <a:off x="10523471" y="6471963"/>
            <a:ext cx="1092267" cy="215809"/>
          </a:xfrm>
        </p:spPr>
        <p:txBody>
          <a:bodyPr anchor="ctr"/>
          <a:lstStyle>
            <a:lvl1pPr algn="r">
              <a:defRPr>
                <a:solidFill>
                  <a:schemeClr val="bg1"/>
                </a:solidFill>
              </a:defRPr>
            </a:lvl1p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13093049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1/3 med bildtext">
    <p:spTree>
      <p:nvGrpSpPr>
        <p:cNvPr id="1" name=""/>
        <p:cNvGrpSpPr/>
        <p:nvPr/>
      </p:nvGrpSpPr>
      <p:grpSpPr>
        <a:xfrm>
          <a:off x="0" y="0"/>
          <a:ext cx="0" cy="0"/>
          <a:chOff x="0" y="0"/>
          <a:chExt cx="0" cy="0"/>
        </a:xfrm>
      </p:grpSpPr>
      <p:sp>
        <p:nvSpPr>
          <p:cNvPr id="3" name="Platshållare för bild 2"/>
          <p:cNvSpPr>
            <a:spLocks noGrp="1" noChangeAspect="1"/>
          </p:cNvSpPr>
          <p:nvPr>
            <p:ph type="pic" idx="1"/>
          </p:nvPr>
        </p:nvSpPr>
        <p:spPr>
          <a:xfrm>
            <a:off x="7932937" y="581025"/>
            <a:ext cx="36828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dirty="0"/>
          </a:p>
        </p:txBody>
      </p:sp>
      <p:sp>
        <p:nvSpPr>
          <p:cNvPr id="9" name="Rubrik 1"/>
          <p:cNvSpPr>
            <a:spLocks noGrp="1"/>
          </p:cNvSpPr>
          <p:nvPr>
            <p:ph type="title"/>
          </p:nvPr>
        </p:nvSpPr>
        <p:spPr>
          <a:xfrm>
            <a:off x="573087" y="581024"/>
            <a:ext cx="6923087" cy="1395125"/>
          </a:xfrm>
        </p:spPr>
        <p:txBody>
          <a:bodyPr anchor="b">
            <a:normAutofit/>
          </a:bodyPr>
          <a:lstStyle>
            <a:lvl1pPr>
              <a:defRPr sz="2800"/>
            </a:lvl1pPr>
          </a:lstStyle>
          <a:p>
            <a:r>
              <a:rPr lang="en-US" smtClean="0"/>
              <a:t>Click to edit Master title style</a:t>
            </a:r>
            <a:endParaRPr lang="sv-SE" dirty="0"/>
          </a:p>
        </p:txBody>
      </p:sp>
      <p:sp>
        <p:nvSpPr>
          <p:cNvPr id="10" name="Platshållare för text 3"/>
          <p:cNvSpPr>
            <a:spLocks noGrp="1"/>
          </p:cNvSpPr>
          <p:nvPr>
            <p:ph type="body" sz="half" idx="2"/>
          </p:nvPr>
        </p:nvSpPr>
        <p:spPr>
          <a:xfrm>
            <a:off x="573088" y="2124075"/>
            <a:ext cx="6923086" cy="3860800"/>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Rektangel 10"/>
          <p:cNvSpPr/>
          <p:nvPr userDrawn="1"/>
        </p:nvSpPr>
        <p:spPr>
          <a:xfrm>
            <a:off x="0" y="6290944"/>
            <a:ext cx="12192000" cy="567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661" y="6372225"/>
            <a:ext cx="1948180" cy="392166"/>
          </a:xfrm>
          <a:prstGeom prst="rect">
            <a:avLst/>
          </a:prstGeom>
        </p:spPr>
      </p:pic>
      <p:sp>
        <p:nvSpPr>
          <p:cNvPr id="16" name="Platshållare för datum 4"/>
          <p:cNvSpPr>
            <a:spLocks noGrp="1"/>
          </p:cNvSpPr>
          <p:nvPr>
            <p:ph type="dt" sz="half" idx="10"/>
          </p:nvPr>
        </p:nvSpPr>
        <p:spPr>
          <a:xfrm>
            <a:off x="10523471" y="6471963"/>
            <a:ext cx="1092267" cy="215809"/>
          </a:xfrm>
        </p:spPr>
        <p:txBody>
          <a:bodyPr anchor="ctr"/>
          <a:lstStyle>
            <a:lvl1pPr algn="r">
              <a:defRPr>
                <a:solidFill>
                  <a:schemeClr val="bg1"/>
                </a:solidFill>
              </a:defRPr>
            </a:lvl1p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299456364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2/3 med bildtext">
    <p:spTree>
      <p:nvGrpSpPr>
        <p:cNvPr id="1" name=""/>
        <p:cNvGrpSpPr/>
        <p:nvPr/>
      </p:nvGrpSpPr>
      <p:grpSpPr>
        <a:xfrm>
          <a:off x="0" y="0"/>
          <a:ext cx="0" cy="0"/>
          <a:chOff x="0" y="0"/>
          <a:chExt cx="0" cy="0"/>
        </a:xfrm>
      </p:grpSpPr>
      <p:sp>
        <p:nvSpPr>
          <p:cNvPr id="3" name="Platshållare för bild 2"/>
          <p:cNvSpPr>
            <a:spLocks noGrp="1" noChangeAspect="1"/>
          </p:cNvSpPr>
          <p:nvPr>
            <p:ph type="pic" idx="1"/>
          </p:nvPr>
        </p:nvSpPr>
        <p:spPr>
          <a:xfrm>
            <a:off x="4253738" y="571499"/>
            <a:ext cx="7362000" cy="5413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dirty="0"/>
          </a:p>
        </p:txBody>
      </p:sp>
      <p:sp>
        <p:nvSpPr>
          <p:cNvPr id="9" name="Rubrik 1"/>
          <p:cNvSpPr>
            <a:spLocks noGrp="1"/>
          </p:cNvSpPr>
          <p:nvPr>
            <p:ph type="title"/>
          </p:nvPr>
        </p:nvSpPr>
        <p:spPr>
          <a:xfrm>
            <a:off x="573088" y="581024"/>
            <a:ext cx="3303588" cy="1395125"/>
          </a:xfrm>
        </p:spPr>
        <p:txBody>
          <a:bodyPr anchor="b">
            <a:normAutofit/>
          </a:bodyPr>
          <a:lstStyle>
            <a:lvl1pPr>
              <a:defRPr sz="2800"/>
            </a:lvl1pPr>
          </a:lstStyle>
          <a:p>
            <a:r>
              <a:rPr lang="en-US" smtClean="0"/>
              <a:t>Click to edit Master title style</a:t>
            </a:r>
            <a:endParaRPr lang="sv-SE" dirty="0"/>
          </a:p>
        </p:txBody>
      </p:sp>
      <p:sp>
        <p:nvSpPr>
          <p:cNvPr id="10" name="Platshållare för text 3"/>
          <p:cNvSpPr>
            <a:spLocks noGrp="1"/>
          </p:cNvSpPr>
          <p:nvPr>
            <p:ph type="body" sz="half" idx="2"/>
          </p:nvPr>
        </p:nvSpPr>
        <p:spPr>
          <a:xfrm>
            <a:off x="573088" y="2124075"/>
            <a:ext cx="3303588" cy="3860800"/>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Rektangel 10"/>
          <p:cNvSpPr/>
          <p:nvPr userDrawn="1"/>
        </p:nvSpPr>
        <p:spPr>
          <a:xfrm>
            <a:off x="0" y="6290944"/>
            <a:ext cx="12192000" cy="567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661" y="6372225"/>
            <a:ext cx="1948180" cy="392166"/>
          </a:xfrm>
          <a:prstGeom prst="rect">
            <a:avLst/>
          </a:prstGeom>
        </p:spPr>
      </p:pic>
      <p:sp>
        <p:nvSpPr>
          <p:cNvPr id="16" name="Platshållare för datum 4"/>
          <p:cNvSpPr>
            <a:spLocks noGrp="1"/>
          </p:cNvSpPr>
          <p:nvPr>
            <p:ph type="dt" sz="half" idx="10"/>
          </p:nvPr>
        </p:nvSpPr>
        <p:spPr>
          <a:xfrm>
            <a:off x="10523471" y="6471963"/>
            <a:ext cx="1092267" cy="215809"/>
          </a:xfrm>
        </p:spPr>
        <p:txBody>
          <a:bodyPr anchor="ctr"/>
          <a:lstStyle>
            <a:lvl1pPr algn="r">
              <a:defRPr>
                <a:solidFill>
                  <a:schemeClr val="bg1"/>
                </a:solidFill>
              </a:defRPr>
            </a:lvl1p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321708479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3088" y="581026"/>
            <a:ext cx="11042650" cy="1002408"/>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573088" y="1825625"/>
            <a:ext cx="11042650" cy="3721261"/>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02826" y="6200621"/>
            <a:ext cx="1843392" cy="471078"/>
          </a:xfrm>
          <a:prstGeom prst="rect">
            <a:avLst/>
          </a:prstGeom>
        </p:spPr>
        <p:txBody>
          <a:bodyPr vert="horz" lIns="0" tIns="0" rIns="0" bIns="0" rtlCol="0" anchor="ctr"/>
          <a:lstStyle>
            <a:lvl1pPr algn="l">
              <a:defRPr sz="1100" i="0" baseline="0">
                <a:solidFill>
                  <a:schemeClr val="tx1">
                    <a:tint val="75000"/>
                  </a:schemeClr>
                </a:solidFill>
                <a:latin typeface="Garamond" panose="02020404030301010803" pitchFamily="18" charset="0"/>
                <a:cs typeface="Arial" panose="020B0604020202020204" pitchFamily="34" charset="0"/>
              </a:defRPr>
            </a:lvl1pPr>
          </a:lstStyle>
          <a:p>
            <a:pPr algn="r"/>
            <a:fld id="{B671DCC5-5BB8-459F-BDD8-DBD15714B41E}" type="datetime1">
              <a:rPr lang="sv-SE" smtClean="0"/>
              <a:pPr algn="r"/>
              <a:t>2020-08-27</a:t>
            </a:fld>
            <a:endParaRPr lang="sv-SE" dirty="0"/>
          </a:p>
        </p:txBody>
      </p:sp>
    </p:spTree>
    <p:extLst>
      <p:ext uri="{BB962C8B-B14F-4D97-AF65-F5344CB8AC3E}">
        <p14:creationId xmlns:p14="http://schemas.microsoft.com/office/powerpoint/2010/main" val="171858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9" r:id="rId8"/>
    <p:sldLayoutId id="2147483660" r:id="rId9"/>
  </p:sldLayoutIdLst>
  <p:transition>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Arial" panose="020B0604020202020204" pitchFamily="34" charset="0"/>
        </a:defRPr>
      </a:lvl1pPr>
      <a:lvl2pPr marL="0" indent="0" algn="l" defTabSz="714375"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2pPr>
      <a:lvl3pPr marL="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3pPr>
      <a:lvl4pPr marL="0" indent="0" algn="l" defTabSz="714375" rtl="0" eaLnBrk="1" latinLnBrk="0" hangingPunct="1">
        <a:lnSpc>
          <a:spcPct val="90000"/>
        </a:lnSpc>
        <a:spcBef>
          <a:spcPts val="500"/>
        </a:spcBef>
        <a:buFont typeface="Arial" panose="020B0604020202020204" pitchFamily="34" charset="0"/>
        <a:buNone/>
        <a:defRPr sz="1400" kern="1200">
          <a:solidFill>
            <a:schemeClr val="tx1"/>
          </a:solidFill>
          <a:latin typeface="Garamond" panose="02020404030301010803" pitchFamily="18" charset="0"/>
          <a:ea typeface="+mn-ea"/>
          <a:cs typeface="+mn-cs"/>
        </a:defRPr>
      </a:lvl4pPr>
      <a:lvl5pPr marL="0" indent="0" algn="l" defTabSz="714375" rtl="0" eaLnBrk="1" latinLnBrk="0" hangingPunct="1">
        <a:lnSpc>
          <a:spcPct val="90000"/>
        </a:lnSpc>
        <a:spcBef>
          <a:spcPts val="500"/>
        </a:spcBef>
        <a:buFont typeface="Arial" panose="020B0604020202020204" pitchFamily="34" charset="0"/>
        <a:buNone/>
        <a:defRPr sz="12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F26B43"/>
          </p15:clr>
        </p15:guide>
        <p15:guide id="2" pos="360" userDrawn="1">
          <p15:clr>
            <a:srgbClr val="F26B43"/>
          </p15:clr>
        </p15:guide>
        <p15:guide id="3" pos="7333" userDrawn="1">
          <p15:clr>
            <a:srgbClr val="F26B43"/>
          </p15:clr>
        </p15:guide>
        <p15:guide id="4"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a:t>
            </a:r>
            <a:r>
              <a:rPr lang="sv-SE" sz="3600" dirty="0" smtClean="0"/>
              <a:t>Polisens pedagogiska grundsyn</a:t>
            </a:r>
            <a:endParaRPr lang="sv-SE" sz="3600" dirty="0"/>
          </a:p>
        </p:txBody>
      </p:sp>
      <p:sp>
        <p:nvSpPr>
          <p:cNvPr id="3" name="Content Placeholder 2"/>
          <p:cNvSpPr>
            <a:spLocks noGrp="1"/>
          </p:cNvSpPr>
          <p:nvPr>
            <p:ph idx="1"/>
          </p:nvPr>
        </p:nvSpPr>
        <p:spPr/>
        <p:txBody>
          <a:bodyPr>
            <a:normAutofit/>
          </a:bodyPr>
          <a:lstStyle/>
          <a:p>
            <a:r>
              <a:rPr lang="sv-SE" sz="4000" b="1" dirty="0" smtClean="0"/>
              <a:t>                                </a:t>
            </a:r>
          </a:p>
          <a:p>
            <a:r>
              <a:rPr lang="sv-SE" sz="4000" b="1" dirty="0"/>
              <a:t> </a:t>
            </a:r>
            <a:r>
              <a:rPr lang="sv-SE" sz="4000" b="1" dirty="0" smtClean="0"/>
              <a:t>                              Lärandeklimat</a:t>
            </a:r>
          </a:p>
          <a:p>
            <a:endParaRPr lang="sv-SE" sz="4000" b="1" dirty="0"/>
          </a:p>
          <a:p>
            <a:endParaRPr lang="sv-SE" sz="4000" b="1" dirty="0" smtClean="0"/>
          </a:p>
          <a:p>
            <a:r>
              <a:rPr lang="sv-SE" sz="4000" b="1" dirty="0"/>
              <a:t> </a:t>
            </a:r>
            <a:r>
              <a:rPr lang="sv-SE" sz="4000" b="1" dirty="0" smtClean="0"/>
              <a:t>                                Eget ansvar</a:t>
            </a:r>
            <a:endParaRPr lang="sv-SE" sz="4000" b="1" dirty="0"/>
          </a:p>
        </p:txBody>
      </p:sp>
      <p:sp>
        <p:nvSpPr>
          <p:cNvPr id="4" name="Date Placeholder 3"/>
          <p:cNvSpPr>
            <a:spLocks noGrp="1"/>
          </p:cNvSpPr>
          <p:nvPr>
            <p:ph type="dt" sz="half" idx="10"/>
          </p:nvPr>
        </p:nvSpPr>
        <p:spPr/>
        <p:txBody>
          <a:body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3967990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Hot-Utmaning-Trygghet</a:t>
            </a:r>
            <a:endParaRPr lang="sv-SE" dirty="0"/>
          </a:p>
        </p:txBody>
      </p:sp>
      <p:sp>
        <p:nvSpPr>
          <p:cNvPr id="3" name="Content Placeholder 2"/>
          <p:cNvSpPr>
            <a:spLocks noGrp="1"/>
          </p:cNvSpPr>
          <p:nvPr>
            <p:ph idx="1"/>
          </p:nvPr>
        </p:nvSpPr>
        <p:spPr/>
        <p:txBody>
          <a:bodyPr/>
          <a:lstStyle/>
          <a:p>
            <a:endParaRPr lang="sv-SE" dirty="0"/>
          </a:p>
        </p:txBody>
      </p:sp>
      <p:sp>
        <p:nvSpPr>
          <p:cNvPr id="4" name="Date Placeholder 3"/>
          <p:cNvSpPr>
            <a:spLocks noGrp="1"/>
          </p:cNvSpPr>
          <p:nvPr>
            <p:ph type="dt" sz="half" idx="10"/>
          </p:nvPr>
        </p:nvSpPr>
        <p:spPr/>
        <p:txBody>
          <a:bodyPr/>
          <a:lstStyle/>
          <a:p>
            <a:fld id="{474AD923-F58A-456F-B09D-948A90DD2120}" type="datetime1">
              <a:rPr lang="sv-SE" smtClean="0"/>
              <a:pPr/>
              <a:t>2020-08-27</a:t>
            </a:fld>
            <a:endParaRPr lang="sv-SE" dirty="0"/>
          </a:p>
        </p:txBody>
      </p:sp>
      <p:sp>
        <p:nvSpPr>
          <p:cNvPr id="5" name="Oval 4"/>
          <p:cNvSpPr/>
          <p:nvPr/>
        </p:nvSpPr>
        <p:spPr>
          <a:xfrm>
            <a:off x="3591339" y="1888435"/>
            <a:ext cx="4293704" cy="40286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p:cNvSpPr/>
          <p:nvPr/>
        </p:nvSpPr>
        <p:spPr>
          <a:xfrm>
            <a:off x="4273826" y="2565781"/>
            <a:ext cx="2839278" cy="27483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p:cNvSpPr/>
          <p:nvPr/>
        </p:nvSpPr>
        <p:spPr>
          <a:xfrm>
            <a:off x="4936435" y="3235221"/>
            <a:ext cx="1563756" cy="1442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p:cNvSpPr txBox="1"/>
          <p:nvPr/>
        </p:nvSpPr>
        <p:spPr>
          <a:xfrm>
            <a:off x="5459896" y="2087216"/>
            <a:ext cx="460514" cy="478565"/>
          </a:xfrm>
          <a:prstGeom prst="rect">
            <a:avLst/>
          </a:prstGeom>
          <a:noFill/>
        </p:spPr>
        <p:txBody>
          <a:bodyPr wrap="square" rtlCol="0">
            <a:spAutoFit/>
          </a:bodyPr>
          <a:lstStyle/>
          <a:p>
            <a:r>
              <a:rPr lang="sv-SE" sz="2400" dirty="0" smtClean="0"/>
              <a:t>H</a:t>
            </a:r>
            <a:endParaRPr lang="sv-SE" sz="2400" dirty="0"/>
          </a:p>
        </p:txBody>
      </p:sp>
      <p:sp>
        <p:nvSpPr>
          <p:cNvPr id="9" name="TextBox 8"/>
          <p:cNvSpPr txBox="1"/>
          <p:nvPr/>
        </p:nvSpPr>
        <p:spPr>
          <a:xfrm>
            <a:off x="5489714" y="2756434"/>
            <a:ext cx="516834" cy="461665"/>
          </a:xfrm>
          <a:prstGeom prst="rect">
            <a:avLst/>
          </a:prstGeom>
          <a:noFill/>
        </p:spPr>
        <p:txBody>
          <a:bodyPr wrap="square" rtlCol="0">
            <a:spAutoFit/>
          </a:bodyPr>
          <a:lstStyle/>
          <a:p>
            <a:r>
              <a:rPr lang="sv-SE" sz="2400" dirty="0" smtClean="0"/>
              <a:t>U</a:t>
            </a:r>
            <a:endParaRPr lang="sv-SE" sz="2400" dirty="0"/>
          </a:p>
        </p:txBody>
      </p:sp>
      <p:sp>
        <p:nvSpPr>
          <p:cNvPr id="10" name="TextBox 9"/>
          <p:cNvSpPr txBox="1"/>
          <p:nvPr/>
        </p:nvSpPr>
        <p:spPr>
          <a:xfrm>
            <a:off x="5476463" y="3501010"/>
            <a:ext cx="443947" cy="461665"/>
          </a:xfrm>
          <a:prstGeom prst="rect">
            <a:avLst/>
          </a:prstGeom>
          <a:noFill/>
        </p:spPr>
        <p:txBody>
          <a:bodyPr wrap="square" rtlCol="0">
            <a:spAutoFit/>
          </a:bodyPr>
          <a:lstStyle/>
          <a:p>
            <a:r>
              <a:rPr lang="sv-SE" sz="2400" dirty="0" smtClean="0"/>
              <a:t>T</a:t>
            </a:r>
            <a:endParaRPr lang="sv-SE" sz="2400" dirty="0"/>
          </a:p>
        </p:txBody>
      </p:sp>
    </p:spTree>
    <p:extLst>
      <p:ext uri="{BB962C8B-B14F-4D97-AF65-F5344CB8AC3E}">
        <p14:creationId xmlns:p14="http://schemas.microsoft.com/office/powerpoint/2010/main" val="33750939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HUT</a:t>
            </a:r>
            <a:endParaRPr lang="sv-SE" dirty="0"/>
          </a:p>
        </p:txBody>
      </p:sp>
      <p:sp>
        <p:nvSpPr>
          <p:cNvPr id="4" name="Content Placeholder 3"/>
          <p:cNvSpPr>
            <a:spLocks noGrp="1"/>
          </p:cNvSpPr>
          <p:nvPr>
            <p:ph idx="1"/>
          </p:nvPr>
        </p:nvSpPr>
        <p:spPr/>
        <p:txBody>
          <a:bodyPr/>
          <a:lstStyle/>
          <a:p>
            <a:r>
              <a:rPr lang="sv-SE" sz="2800" dirty="0" smtClean="0"/>
              <a:t>Hot: Att göra saker med hög press där vi tappar kontrollen ger ingen utveckling men möjligtvis kunskap om sin egen gräns och stressreaktioner.</a:t>
            </a:r>
          </a:p>
          <a:p>
            <a:endParaRPr lang="sv-SE" sz="2800" dirty="0" smtClean="0"/>
          </a:p>
          <a:p>
            <a:r>
              <a:rPr lang="sv-SE" sz="2800" dirty="0"/>
              <a:t>Utmaning: Att göra saker vi inte kan är att utvecklas</a:t>
            </a:r>
            <a:r>
              <a:rPr lang="sv-SE" sz="2800" dirty="0" smtClean="0"/>
              <a:t>.</a:t>
            </a:r>
          </a:p>
          <a:p>
            <a:endParaRPr lang="sv-SE" sz="2800" dirty="0"/>
          </a:p>
          <a:p>
            <a:r>
              <a:rPr lang="sv-SE" sz="2800" dirty="0" smtClean="0"/>
              <a:t>Trygghet</a:t>
            </a:r>
            <a:r>
              <a:rPr lang="sv-SE" sz="2800" dirty="0"/>
              <a:t>: Att göra saker vi redan kan är inte att utvecklas men förståelse kan befästas.</a:t>
            </a:r>
          </a:p>
          <a:p>
            <a:endParaRPr lang="sv-SE" dirty="0"/>
          </a:p>
        </p:txBody>
      </p:sp>
      <p:sp>
        <p:nvSpPr>
          <p:cNvPr id="3" name="Date Placeholder 2"/>
          <p:cNvSpPr>
            <a:spLocks noGrp="1"/>
          </p:cNvSpPr>
          <p:nvPr>
            <p:ph type="dt" sz="half" idx="10"/>
          </p:nvPr>
        </p:nvSpPr>
        <p:spPr/>
        <p:txBody>
          <a:body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1663573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Tillåtande utbildningsmiljö</a:t>
            </a:r>
            <a:endParaRPr lang="sv-SE" dirty="0"/>
          </a:p>
        </p:txBody>
      </p:sp>
      <p:sp>
        <p:nvSpPr>
          <p:cNvPr id="3" name="Content Placeholder 2"/>
          <p:cNvSpPr>
            <a:spLocks noGrp="1"/>
          </p:cNvSpPr>
          <p:nvPr>
            <p:ph idx="1"/>
          </p:nvPr>
        </p:nvSpPr>
        <p:spPr/>
        <p:txBody>
          <a:bodyPr>
            <a:normAutofit lnSpcReduction="10000"/>
          </a:bodyPr>
          <a:lstStyle/>
          <a:p>
            <a:r>
              <a:rPr lang="sv-SE" sz="2800" dirty="0" smtClean="0"/>
              <a:t>Ni är delaktiga i att skapa era framtida kollegor.</a:t>
            </a:r>
          </a:p>
          <a:p>
            <a:r>
              <a:rPr lang="sv-SE" sz="2800" dirty="0" smtClean="0"/>
              <a:t>Det är här vi kan prova olika lösningar inom lagens ramar.</a:t>
            </a:r>
          </a:p>
          <a:p>
            <a:r>
              <a:rPr lang="sv-SE" sz="2800" dirty="0" smtClean="0"/>
              <a:t>Vi har alla olika förutsättningar för att lösa en polisiär situation.</a:t>
            </a:r>
            <a:endParaRPr lang="sv-SE" sz="2800" dirty="0"/>
          </a:p>
          <a:p>
            <a:r>
              <a:rPr lang="sv-SE" sz="2800" dirty="0" smtClean="0"/>
              <a:t>Rädslan att göra fel får aldrig bli större än viljan att göra rätt.</a:t>
            </a:r>
          </a:p>
          <a:p>
            <a:r>
              <a:rPr lang="sv-SE" sz="2800" dirty="0" smtClean="0"/>
              <a:t>Alla kommer känna press inför olika moment under utbildningen, stötta varandra!</a:t>
            </a:r>
          </a:p>
          <a:p>
            <a:r>
              <a:rPr lang="sv-SE" sz="2800" dirty="0" smtClean="0"/>
              <a:t>Vi lär oss av varandra, både saker vi gör bra och mindre bra.</a:t>
            </a:r>
          </a:p>
          <a:p>
            <a:r>
              <a:rPr lang="sv-SE" sz="2800" dirty="0" smtClean="0"/>
              <a:t>Att ge/få feedback handlar inte om kritik, det är en gåva där någon ser en eventuell förbättring.*</a:t>
            </a:r>
          </a:p>
          <a:p>
            <a:endParaRPr lang="sv-SE" dirty="0" smtClean="0"/>
          </a:p>
          <a:p>
            <a:endParaRPr lang="sv-SE" dirty="0"/>
          </a:p>
        </p:txBody>
      </p:sp>
      <p:sp>
        <p:nvSpPr>
          <p:cNvPr id="4" name="Date Placeholder 3"/>
          <p:cNvSpPr>
            <a:spLocks noGrp="1"/>
          </p:cNvSpPr>
          <p:nvPr>
            <p:ph type="dt" sz="half" idx="10"/>
          </p:nvPr>
        </p:nvSpPr>
        <p:spPr/>
        <p:txBody>
          <a:body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1599244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551529"/>
            <a:ext cx="11042650" cy="1002408"/>
          </a:xfrm>
        </p:spPr>
        <p:txBody>
          <a:bodyPr/>
          <a:lstStyle/>
          <a:p>
            <a:r>
              <a:rPr lang="sv-SE" dirty="0" smtClean="0"/>
              <a:t>                   Polisens pedagogiska grundsyn.</a:t>
            </a:r>
            <a:endParaRPr lang="sv-SE" dirty="0"/>
          </a:p>
        </p:txBody>
      </p:sp>
      <p:pic>
        <p:nvPicPr>
          <p:cNvPr id="6" name="Content Placeholder 5"/>
          <p:cNvPicPr>
            <a:picLocks noGrp="1" noChangeAspect="1"/>
          </p:cNvPicPr>
          <p:nvPr>
            <p:ph sz="half" idx="1"/>
          </p:nvPr>
        </p:nvPicPr>
        <p:blipFill>
          <a:blip r:embed="rId3"/>
          <a:stretch>
            <a:fillRect/>
          </a:stretch>
        </p:blipFill>
        <p:spPr>
          <a:xfrm>
            <a:off x="2372459" y="1553937"/>
            <a:ext cx="6209070" cy="4735863"/>
          </a:xfrm>
          <a:prstGeom prst="rect">
            <a:avLst/>
          </a:prstGeom>
        </p:spPr>
      </p:pic>
      <p:sp>
        <p:nvSpPr>
          <p:cNvPr id="4" name="Content Placeholder 3"/>
          <p:cNvSpPr>
            <a:spLocks noGrp="1"/>
          </p:cNvSpPr>
          <p:nvPr>
            <p:ph sz="half" idx="2"/>
          </p:nvPr>
        </p:nvSpPr>
        <p:spPr>
          <a:xfrm>
            <a:off x="8834284" y="1825624"/>
            <a:ext cx="2781452" cy="4280207"/>
          </a:xfrm>
        </p:spPr>
        <p:txBody>
          <a:bodyPr/>
          <a:lstStyle/>
          <a:p>
            <a:r>
              <a:rPr lang="sv-SE" sz="2800" b="1" dirty="0" smtClean="0"/>
              <a:t>HUT-Tillåtande utbildningsmiljö.</a:t>
            </a:r>
          </a:p>
          <a:p>
            <a:endParaRPr lang="sv-SE" dirty="0"/>
          </a:p>
        </p:txBody>
      </p:sp>
      <p:sp>
        <p:nvSpPr>
          <p:cNvPr id="5" name="Date Placeholder 4"/>
          <p:cNvSpPr>
            <a:spLocks noGrp="1"/>
          </p:cNvSpPr>
          <p:nvPr>
            <p:ph type="dt" sz="half" idx="10"/>
          </p:nvPr>
        </p:nvSpPr>
        <p:spPr/>
        <p:txBody>
          <a:body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3964575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POLISIÄR KONFLIKTHANTERING HÖGSKOLAN BORÅS</a:t>
            </a:r>
            <a:endParaRPr lang="sv-SE"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58497" y="1603174"/>
            <a:ext cx="4461387" cy="4604152"/>
          </a:xfrm>
        </p:spPr>
      </p:pic>
      <p:sp>
        <p:nvSpPr>
          <p:cNvPr id="4" name="Content Placeholder 3"/>
          <p:cNvSpPr>
            <a:spLocks noGrp="1"/>
          </p:cNvSpPr>
          <p:nvPr>
            <p:ph sz="half" idx="2"/>
          </p:nvPr>
        </p:nvSpPr>
        <p:spPr/>
        <p:txBody>
          <a:bodyPr/>
          <a:lstStyle/>
          <a:p>
            <a:endParaRPr lang="sv-SE" dirty="0"/>
          </a:p>
        </p:txBody>
      </p:sp>
      <p:sp>
        <p:nvSpPr>
          <p:cNvPr id="5" name="Date Placeholder 4"/>
          <p:cNvSpPr>
            <a:spLocks noGrp="1"/>
          </p:cNvSpPr>
          <p:nvPr>
            <p:ph type="dt" sz="half" idx="10"/>
          </p:nvPr>
        </p:nvSpPr>
        <p:spPr/>
        <p:txBody>
          <a:bodyPr/>
          <a:lstStyle/>
          <a:p>
            <a:fld id="{474AD923-F58A-456F-B09D-948A90DD2120}" type="datetime1">
              <a:rPr lang="sv-SE" smtClean="0"/>
              <a:pPr/>
              <a:t>2020-08-27</a:t>
            </a:fld>
            <a:endParaRPr lang="sv-SE" dirty="0"/>
          </a:p>
        </p:txBody>
      </p:sp>
    </p:spTree>
    <p:extLst>
      <p:ext uri="{BB962C8B-B14F-4D97-AF65-F5344CB8AC3E}">
        <p14:creationId xmlns:p14="http://schemas.microsoft.com/office/powerpoint/2010/main" val="39904845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B_ptt-mall_SE - Copy">
  <a:themeElements>
    <a:clrScheme name="Custom 2">
      <a:dk1>
        <a:srgbClr val="000000"/>
      </a:dk1>
      <a:lt1>
        <a:srgbClr val="FFFFFF"/>
      </a:lt1>
      <a:dk2>
        <a:srgbClr val="595959"/>
      </a:dk2>
      <a:lt2>
        <a:srgbClr val="EDEDED"/>
      </a:lt2>
      <a:accent1>
        <a:srgbClr val="427083"/>
      </a:accent1>
      <a:accent2>
        <a:srgbClr val="836344"/>
      </a:accent2>
      <a:accent3>
        <a:srgbClr val="DF4F86"/>
      </a:accent3>
      <a:accent4>
        <a:srgbClr val="833C59"/>
      </a:accent4>
      <a:accent5>
        <a:srgbClr val="47877E"/>
      </a:accent5>
      <a:accent6>
        <a:srgbClr val="66BBB0"/>
      </a:accent6>
      <a:hlink>
        <a:srgbClr val="0093B8"/>
      </a:hlink>
      <a:folHlink>
        <a:srgbClr val="73878B"/>
      </a:folHlink>
    </a:clrScheme>
    <a:fontScheme name="Högskolan i Borås">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6F60264-6F02-4983-B08F-B8BE236B31B1}" vid="{571757FB-80F0-4C76-93E3-F3144057EA1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HB_ptt-mall_SE_blå (1)</Template>
  <TotalTime>545</TotalTime>
  <Words>695</Words>
  <Application>Microsoft Office PowerPoint</Application>
  <PresentationFormat>Widescreen</PresentationFormat>
  <Paragraphs>89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Garamond</vt:lpstr>
      <vt:lpstr>Arial</vt:lpstr>
      <vt:lpstr>HB_ptt-mall_SE - Copy</vt:lpstr>
      <vt:lpstr>               Polisens pedagogiska grundsyn</vt:lpstr>
      <vt:lpstr>                               Hot-Utmaning-Trygghet</vt:lpstr>
      <vt:lpstr>                                                    HUT</vt:lpstr>
      <vt:lpstr>                              Tillåtande utbildningsmiljö</vt:lpstr>
      <vt:lpstr>                   Polisens pedagogiska grundsyn.</vt:lpstr>
      <vt:lpstr>POLISIÄR KONFLIKTHANTERING HÖGSKOLAN BORÅS</vt:lpstr>
    </vt:vector>
  </TitlesOfParts>
  <Company>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Polisiär konflikthantering högskolan borås</dc:title>
  <dc:creator>Fredrik Strömkvist</dc:creator>
  <cp:lastModifiedBy>Fredrik Strömkvist</cp:lastModifiedBy>
  <cp:revision>27</cp:revision>
  <dcterms:created xsi:type="dcterms:W3CDTF">2019-06-07T10:43:25Z</dcterms:created>
  <dcterms:modified xsi:type="dcterms:W3CDTF">2020-08-27T18:29:22Z</dcterms:modified>
</cp:coreProperties>
</file>