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8" r:id="rId2"/>
    <p:sldMasterId id="2147483681" r:id="rId3"/>
    <p:sldMasterId id="2147483688" r:id="rId4"/>
    <p:sldMasterId id="2147483702" r:id="rId5"/>
  </p:sldMasterIdLst>
  <p:notesMasterIdLst>
    <p:notesMasterId r:id="rId21"/>
  </p:notesMasterIdLst>
  <p:sldIdLst>
    <p:sldId id="256" r:id="rId6"/>
    <p:sldId id="257" r:id="rId7"/>
    <p:sldId id="272" r:id="rId8"/>
    <p:sldId id="258" r:id="rId9"/>
    <p:sldId id="260" r:id="rId10"/>
    <p:sldId id="261" r:id="rId11"/>
    <p:sldId id="262" r:id="rId12"/>
    <p:sldId id="264" r:id="rId13"/>
    <p:sldId id="265" r:id="rId14"/>
    <p:sldId id="263" r:id="rId15"/>
    <p:sldId id="266" r:id="rId16"/>
    <p:sldId id="267" r:id="rId17"/>
    <p:sldId id="268" r:id="rId18"/>
    <p:sldId id="269" r:id="rId19"/>
    <p:sldId id="271"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52938"/>
    <a:srgbClr val="7592A6"/>
    <a:srgbClr val="476D88"/>
    <a:srgbClr val="6EAEB9"/>
    <a:srgbClr val="486E8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45" autoAdjust="0"/>
  </p:normalViewPr>
  <p:slideViewPr>
    <p:cSldViewPr snapToGrid="0">
      <p:cViewPr varScale="1">
        <p:scale>
          <a:sx n="116" d="100"/>
          <a:sy n="116" d="100"/>
        </p:scale>
        <p:origin x="2520" y="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BA3DB-228C-4F90-A203-3D3C78F5B5D6}" type="datetimeFigureOut">
              <a:rPr lang="sv-SE" smtClean="0"/>
              <a:t>2024-06-11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713EF-7A33-42DA-AFB7-0A2F657B07F5}" type="slidenum">
              <a:rPr lang="sv-SE" smtClean="0"/>
              <a:t>‹#›</a:t>
            </a:fld>
            <a:endParaRPr lang="sv-SE"/>
          </a:p>
        </p:txBody>
      </p:sp>
    </p:spTree>
    <p:extLst>
      <p:ext uri="{BB962C8B-B14F-4D97-AF65-F5344CB8AC3E}">
        <p14:creationId xmlns:p14="http://schemas.microsoft.com/office/powerpoint/2010/main" val="353619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41713EF-7A33-42DA-AFB7-0A2F657B07F5}" type="slidenum">
              <a:rPr lang="sv-SE" smtClean="0"/>
              <a:t>10</a:t>
            </a:fld>
            <a:endParaRPr lang="sv-SE"/>
          </a:p>
        </p:txBody>
      </p:sp>
    </p:spTree>
    <p:extLst>
      <p:ext uri="{BB962C8B-B14F-4D97-AF65-F5344CB8AC3E}">
        <p14:creationId xmlns:p14="http://schemas.microsoft.com/office/powerpoint/2010/main" val="3556460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418308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15293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4" name="Bildobjekt 3">
            <a:extLst>
              <a:ext uri="{FF2B5EF4-FFF2-40B4-BE49-F238E27FC236}">
                <a16:creationId xmlns:a16="http://schemas.microsoft.com/office/drawing/2014/main" id="{8CA20F58-DDF6-E9EB-2005-630DE8CC25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253466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1525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90"/>
            <a:ext cx="12192000" cy="685762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2016424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2" y="0"/>
            <a:ext cx="1219107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3784802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FD20B5C0-AE7B-CBBB-62BA-1602ABD803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6416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 y="0"/>
            <a:ext cx="12191429"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4" name="Bildobjekt 3">
            <a:extLst>
              <a:ext uri="{FF2B5EF4-FFF2-40B4-BE49-F238E27FC236}">
                <a16:creationId xmlns:a16="http://schemas.microsoft.com/office/drawing/2014/main" id="{3BE7F993-F7FA-BA02-AB13-7A58AA854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724112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Heading with background image">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2" name="Bildobjekt 1">
            <a:extLst>
              <a:ext uri="{FF2B5EF4-FFF2-40B4-BE49-F238E27FC236}">
                <a16:creationId xmlns:a16="http://schemas.microsoft.com/office/drawing/2014/main" id="{E2DC97BC-5BC7-0E40-4F1D-EA67EA875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482918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with bullet point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err="1"/>
              <a:t>Heading</a:t>
            </a:r>
            <a:endParaRPr lang="sv-SE" dirty="0"/>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sv-SE" dirty="0" err="1"/>
              <a:t>Bullet</a:t>
            </a:r>
            <a:r>
              <a:rPr lang="sv-SE" dirty="0"/>
              <a:t> </a:t>
            </a:r>
            <a:r>
              <a:rPr lang="sv-SE" dirty="0" err="1"/>
              <a:t>points</a:t>
            </a:r>
            <a:endParaRPr lang="sv-SE" dirty="0"/>
          </a:p>
          <a:p>
            <a:pPr lvl="0"/>
            <a:endParaRPr lang="sv-SE" dirty="0"/>
          </a:p>
        </p:txBody>
      </p:sp>
      <p:pic>
        <p:nvPicPr>
          <p:cNvPr id="6" name="Bildobjekt 5">
            <a:extLst>
              <a:ext uri="{FF2B5EF4-FFF2-40B4-BE49-F238E27FC236}">
                <a16:creationId xmlns:a16="http://schemas.microsoft.com/office/drawing/2014/main" id="{81A6A9D3-E589-76B5-33F6-ECC28D6C2B90}"/>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descr="En bild som visar rymden, cirkel, svart&#10;&#10;Automatiskt genererad beskrivning">
            <a:extLst>
              <a:ext uri="{FF2B5EF4-FFF2-40B4-BE49-F238E27FC236}">
                <a16:creationId xmlns:a16="http://schemas.microsoft.com/office/drawing/2014/main" id="{2B36AC89-7122-5F49-5E40-17527F12E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5" name="Bildobjekt 4">
            <a:extLst>
              <a:ext uri="{FF2B5EF4-FFF2-40B4-BE49-F238E27FC236}">
                <a16:creationId xmlns:a16="http://schemas.microsoft.com/office/drawing/2014/main" id="{08089300-7876-D83F-6EF1-5655EE2ECD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89264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with tex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err="1"/>
              <a:t>Heading</a:t>
            </a:r>
            <a:endParaRPr lang="sv-SE" dirty="0"/>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40000"/>
          </a:xfrm>
        </p:spPr>
        <p:txBody>
          <a:bodyPr/>
          <a:lstStyle>
            <a:lvl1pPr marL="0" indent="0">
              <a:buNone/>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p:txBody>
      </p:sp>
      <p:pic>
        <p:nvPicPr>
          <p:cNvPr id="6" name="Bildobjekt 5">
            <a:extLst>
              <a:ext uri="{FF2B5EF4-FFF2-40B4-BE49-F238E27FC236}">
                <a16:creationId xmlns:a16="http://schemas.microsoft.com/office/drawing/2014/main" id="{F2BDE38A-CEC2-8997-CFEF-705EF4E75335}"/>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descr="En bild som visar rymden, cirkel, svart&#10;&#10;Automatiskt genererad beskrivning">
            <a:extLst>
              <a:ext uri="{FF2B5EF4-FFF2-40B4-BE49-F238E27FC236}">
                <a16:creationId xmlns:a16="http://schemas.microsoft.com/office/drawing/2014/main" id="{BAC5201D-F292-2215-6DCE-5D4602184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7" name="Bildobjekt 6">
            <a:extLst>
              <a:ext uri="{FF2B5EF4-FFF2-40B4-BE49-F238E27FC236}">
                <a16:creationId xmlns:a16="http://schemas.microsoft.com/office/drawing/2014/main" id="{0A3E9E38-37AA-B2C8-1761-877F9EAD78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1911080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eading with text and picture">
    <p:bg>
      <p:bgPr>
        <a:solidFill>
          <a:schemeClr val="bg1"/>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tx1"/>
                </a:solidFill>
              </a:defRPr>
            </a:lvl1pPr>
          </a:lstStyle>
          <a:p>
            <a:r>
              <a:rPr lang="sv-SE" dirty="0" err="1"/>
              <a:t>Heading</a:t>
            </a:r>
            <a:endParaRPr lang="sv-SE" dirty="0"/>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tx1"/>
                </a:solidFill>
              </a:defRPr>
            </a:lvl1pPr>
          </a:lstStyle>
          <a:p>
            <a:r>
              <a:rPr lang="en-US" dirty="0"/>
              <a:t>Click the icon to add an image</a:t>
            </a:r>
            <a:endParaRPr lang="sv-SE" dirty="0"/>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tx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3" name="Bildobjekt 2" descr="En bild som visar rymden, cirkel, svart&#10;&#10;Automatiskt genererad beskrivning">
            <a:extLst>
              <a:ext uri="{FF2B5EF4-FFF2-40B4-BE49-F238E27FC236}">
                <a16:creationId xmlns:a16="http://schemas.microsoft.com/office/drawing/2014/main" id="{B3B6CF54-6303-AF5B-53FF-E33885E7A1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5" name="Bildobjekt 4">
            <a:extLst>
              <a:ext uri="{FF2B5EF4-FFF2-40B4-BE49-F238E27FC236}">
                <a16:creationId xmlns:a16="http://schemas.microsoft.com/office/drawing/2014/main" id="{6C73D624-1AEF-D140-F474-5206B1A512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402176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90"/>
            <a:ext cx="12192000" cy="685762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497795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5" name="Bildobjekt 4">
            <a:extLst>
              <a:ext uri="{FF2B5EF4-FFF2-40B4-BE49-F238E27FC236}">
                <a16:creationId xmlns:a16="http://schemas.microsoft.com/office/drawing/2014/main" id="{5CCD46C2-81FC-B0CD-9294-9BCA9107E186}"/>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descr="En bild som visar rymden, cirkel, svart&#10;&#10;Automatiskt genererad beskrivning">
            <a:extLst>
              <a:ext uri="{FF2B5EF4-FFF2-40B4-BE49-F238E27FC236}">
                <a16:creationId xmlns:a16="http://schemas.microsoft.com/office/drawing/2014/main" id="{20405BBC-AC77-15EC-67DA-2C6DCB40FC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6" name="Bildobjekt 5">
            <a:extLst>
              <a:ext uri="{FF2B5EF4-FFF2-40B4-BE49-F238E27FC236}">
                <a16:creationId xmlns:a16="http://schemas.microsoft.com/office/drawing/2014/main" id="{D7D8AB80-ED12-C998-E606-92D8D63FE6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3332230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824108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90"/>
            <a:ext cx="12192000" cy="685762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142733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2" y="0"/>
            <a:ext cx="1219107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312488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FD20B5C0-AE7B-CBBB-62BA-1602ABD803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4037114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 y="0"/>
            <a:ext cx="12191429"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4" name="Bildobjekt 3">
            <a:extLst>
              <a:ext uri="{FF2B5EF4-FFF2-40B4-BE49-F238E27FC236}">
                <a16:creationId xmlns:a16="http://schemas.microsoft.com/office/drawing/2014/main" id="{3BE7F993-F7FA-BA02-AB13-7A58AA854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860072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Heading with background image">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2" name="Bildobjekt 1">
            <a:extLst>
              <a:ext uri="{FF2B5EF4-FFF2-40B4-BE49-F238E27FC236}">
                <a16:creationId xmlns:a16="http://schemas.microsoft.com/office/drawing/2014/main" id="{E2DC97BC-5BC7-0E40-4F1D-EA67EA875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745595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ing with bullet point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err="1"/>
              <a:t>Heading</a:t>
            </a:r>
            <a:endParaRPr lang="sv-SE" dirty="0"/>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sv-SE" dirty="0" err="1"/>
              <a:t>Bullet</a:t>
            </a:r>
            <a:r>
              <a:rPr lang="sv-SE" dirty="0"/>
              <a:t> </a:t>
            </a:r>
            <a:r>
              <a:rPr lang="sv-SE" dirty="0" err="1"/>
              <a:t>points</a:t>
            </a:r>
            <a:endParaRPr lang="sv-SE" dirty="0"/>
          </a:p>
          <a:p>
            <a:pPr lvl="0"/>
            <a:endParaRPr lang="sv-SE" dirty="0"/>
          </a:p>
        </p:txBody>
      </p:sp>
      <p:pic>
        <p:nvPicPr>
          <p:cNvPr id="6" name="Bildobjekt 5">
            <a:extLst>
              <a:ext uri="{FF2B5EF4-FFF2-40B4-BE49-F238E27FC236}">
                <a16:creationId xmlns:a16="http://schemas.microsoft.com/office/drawing/2014/main" id="{81A6A9D3-E589-76B5-33F6-ECC28D6C2B90}"/>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8" name="Bildobjekt 7">
            <a:extLst>
              <a:ext uri="{FF2B5EF4-FFF2-40B4-BE49-F238E27FC236}">
                <a16:creationId xmlns:a16="http://schemas.microsoft.com/office/drawing/2014/main" id="{8B5CBD27-06CC-D05E-4495-822C8CEDE9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799" y="5835713"/>
            <a:ext cx="841210" cy="782029"/>
          </a:xfrm>
          <a:prstGeom prst="rect">
            <a:avLst/>
          </a:prstGeom>
        </p:spPr>
      </p:pic>
    </p:spTree>
    <p:extLst>
      <p:ext uri="{BB962C8B-B14F-4D97-AF65-F5344CB8AC3E}">
        <p14:creationId xmlns:p14="http://schemas.microsoft.com/office/powerpoint/2010/main" val="1696553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with tex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tx1"/>
                </a:solidFill>
              </a:defRPr>
            </a:lvl1pPr>
          </a:lstStyle>
          <a:p>
            <a:r>
              <a:rPr lang="sv-SE" dirty="0" err="1"/>
              <a:t>Heading</a:t>
            </a:r>
            <a:endParaRPr lang="sv-SE" dirty="0"/>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40000"/>
          </a:xfrm>
        </p:spPr>
        <p:txBody>
          <a:bodyPr/>
          <a:lstStyle>
            <a:lvl1pPr marL="0" indent="0">
              <a:buNone/>
              <a:defRPr>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p:txBody>
      </p:sp>
      <p:pic>
        <p:nvPicPr>
          <p:cNvPr id="6" name="Bildobjekt 5">
            <a:extLst>
              <a:ext uri="{FF2B5EF4-FFF2-40B4-BE49-F238E27FC236}">
                <a16:creationId xmlns:a16="http://schemas.microsoft.com/office/drawing/2014/main" id="{F2BDE38A-CEC2-8997-CFEF-705EF4E75335}"/>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a:extLst>
              <a:ext uri="{FF2B5EF4-FFF2-40B4-BE49-F238E27FC236}">
                <a16:creationId xmlns:a16="http://schemas.microsoft.com/office/drawing/2014/main" id="{DB41B145-89D3-2381-8BD9-311A7B8279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799" y="5835713"/>
            <a:ext cx="841210" cy="782029"/>
          </a:xfrm>
          <a:prstGeom prst="rect">
            <a:avLst/>
          </a:prstGeom>
        </p:spPr>
      </p:pic>
    </p:spTree>
    <p:extLst>
      <p:ext uri="{BB962C8B-B14F-4D97-AF65-F5344CB8AC3E}">
        <p14:creationId xmlns:p14="http://schemas.microsoft.com/office/powerpoint/2010/main" val="3633059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with text and picture">
    <p:bg>
      <p:bgPr>
        <a:solidFill>
          <a:srgbClr val="FFFFFF"/>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527222" y="720000"/>
            <a:ext cx="6840000" cy="1440000"/>
          </a:xfrm>
        </p:spPr>
        <p:txBody>
          <a:bodyPr anchor="ctr" anchorCtr="0">
            <a:normAutofit/>
          </a:bodyPr>
          <a:lstStyle>
            <a:lvl1pPr algn="l">
              <a:defRPr sz="4400" i="0">
                <a:solidFill>
                  <a:schemeClr val="tx1"/>
                </a:solidFill>
              </a:defRPr>
            </a:lvl1pPr>
          </a:lstStyle>
          <a:p>
            <a:r>
              <a:rPr lang="sv-SE" dirty="0" err="1"/>
              <a:t>Heading</a:t>
            </a:r>
            <a:endParaRPr lang="sv-SE" dirty="0"/>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7754112" y="0"/>
            <a:ext cx="4437888" cy="6858000"/>
          </a:xfrm>
        </p:spPr>
        <p:txBody>
          <a:bodyPr>
            <a:normAutofit/>
          </a:bodyPr>
          <a:lstStyle>
            <a:lvl1pPr>
              <a:lnSpc>
                <a:spcPct val="100000"/>
              </a:lnSpc>
              <a:buFontTx/>
              <a:buNone/>
              <a:defRPr sz="1600">
                <a:solidFill>
                  <a:schemeClr val="tx1"/>
                </a:solidFill>
              </a:defRPr>
            </a:lvl1pPr>
          </a:lstStyle>
          <a:p>
            <a:r>
              <a:rPr lang="en-US" dirty="0"/>
              <a:t>Click the icon to add an image</a:t>
            </a:r>
            <a:endParaRPr lang="sv-SE" dirty="0"/>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527222" y="2521817"/>
            <a:ext cx="6840000" cy="3240000"/>
          </a:xfrm>
        </p:spPr>
        <p:txBody>
          <a:bodyPr/>
          <a:lstStyle>
            <a:lvl1pPr marL="0" indent="0">
              <a:buNone/>
              <a:defRPr>
                <a:solidFill>
                  <a:schemeClr val="tx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6" name="Bildobjekt 5">
            <a:extLst>
              <a:ext uri="{FF2B5EF4-FFF2-40B4-BE49-F238E27FC236}">
                <a16:creationId xmlns:a16="http://schemas.microsoft.com/office/drawing/2014/main" id="{8B9661F2-E0AB-B6B6-A90E-EC241AC0D4B0}"/>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a:extLst>
              <a:ext uri="{FF2B5EF4-FFF2-40B4-BE49-F238E27FC236}">
                <a16:creationId xmlns:a16="http://schemas.microsoft.com/office/drawing/2014/main" id="{A1B8B817-D454-59F3-7C67-0F57DA8642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799" y="5835713"/>
            <a:ext cx="841210" cy="782029"/>
          </a:xfrm>
          <a:prstGeom prst="rect">
            <a:avLst/>
          </a:prstGeom>
        </p:spPr>
      </p:pic>
    </p:spTree>
    <p:extLst>
      <p:ext uri="{BB962C8B-B14F-4D97-AF65-F5344CB8AC3E}">
        <p14:creationId xmlns:p14="http://schemas.microsoft.com/office/powerpoint/2010/main" val="132869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2" y="0"/>
            <a:ext cx="1219107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811861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5" name="Bildobjekt 4">
            <a:extLst>
              <a:ext uri="{FF2B5EF4-FFF2-40B4-BE49-F238E27FC236}">
                <a16:creationId xmlns:a16="http://schemas.microsoft.com/office/drawing/2014/main" id="{5CCD46C2-81FC-B0CD-9294-9BCA9107E186}"/>
              </a:ext>
            </a:extLst>
          </p:cNvPr>
          <p:cNvPicPr>
            <a:picLocks noChangeAspect="1"/>
          </p:cNvPicPr>
          <p:nvPr userDrawn="1"/>
        </p:nvPicPr>
        <p:blipFill>
          <a:blip r:embed="rId2" cstate="print">
            <a:lum/>
            <a:extLst>
              <a:ext uri="{28A0092B-C50C-407E-A947-70E740481C1C}">
                <a14:useLocalDpi xmlns:a14="http://schemas.microsoft.com/office/drawing/2010/main" val="0"/>
              </a:ext>
            </a:extLst>
          </a:blip>
          <a:stretch>
            <a:fillRect/>
          </a:stretch>
        </p:blipFill>
        <p:spPr>
          <a:xfrm>
            <a:off x="11171958" y="5781487"/>
            <a:ext cx="917434" cy="853613"/>
          </a:xfrm>
          <a:prstGeom prst="rect">
            <a:avLst/>
          </a:prstGeom>
        </p:spPr>
      </p:pic>
      <p:pic>
        <p:nvPicPr>
          <p:cNvPr id="3" name="Bildobjekt 2">
            <a:extLst>
              <a:ext uri="{FF2B5EF4-FFF2-40B4-BE49-F238E27FC236}">
                <a16:creationId xmlns:a16="http://schemas.microsoft.com/office/drawing/2014/main" id="{739CDDD1-0507-08CD-B42A-6AF983C610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34799" y="5835713"/>
            <a:ext cx="841210" cy="782029"/>
          </a:xfrm>
          <a:prstGeom prst="rect">
            <a:avLst/>
          </a:prstGeom>
        </p:spPr>
      </p:pic>
    </p:spTree>
    <p:extLst>
      <p:ext uri="{BB962C8B-B14F-4D97-AF65-F5344CB8AC3E}">
        <p14:creationId xmlns:p14="http://schemas.microsoft.com/office/powerpoint/2010/main" val="693666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2233412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90"/>
            <a:ext cx="12192000" cy="685762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58528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2" y="0"/>
            <a:ext cx="1219107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704637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FD20B5C0-AE7B-CBBB-62BA-1602ABD803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505131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 y="0"/>
            <a:ext cx="12191429"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4" name="Bildobjekt 3">
            <a:extLst>
              <a:ext uri="{FF2B5EF4-FFF2-40B4-BE49-F238E27FC236}">
                <a16:creationId xmlns:a16="http://schemas.microsoft.com/office/drawing/2014/main" id="{3BE7F993-F7FA-BA02-AB13-7A58AA854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2770841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Heading with background image">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2" name="Bildobjekt 1">
            <a:extLst>
              <a:ext uri="{FF2B5EF4-FFF2-40B4-BE49-F238E27FC236}">
                <a16:creationId xmlns:a16="http://schemas.microsoft.com/office/drawing/2014/main" id="{E2DC97BC-5BC7-0E40-4F1D-EA67EA875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2221442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ing with bullet points">
    <p:bg>
      <p:bgPr>
        <a:solidFill>
          <a:srgbClr val="7592A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sv-SE" dirty="0" err="1"/>
              <a:t>Bullet</a:t>
            </a:r>
            <a:r>
              <a:rPr lang="sv-SE" dirty="0"/>
              <a:t> </a:t>
            </a:r>
            <a:r>
              <a:rPr lang="sv-SE" dirty="0" err="1"/>
              <a:t>points</a:t>
            </a:r>
            <a:endParaRPr lang="sv-SE" dirty="0"/>
          </a:p>
          <a:p>
            <a:pPr lvl="0"/>
            <a:endParaRPr lang="sv-SE" dirty="0"/>
          </a:p>
        </p:txBody>
      </p:sp>
      <p:pic>
        <p:nvPicPr>
          <p:cNvPr id="13" name="Bildobjekt 12" descr="En bild som visar cirkel, måne&#10;&#10;Automatiskt genererad beskrivning">
            <a:extLst>
              <a:ext uri="{FF2B5EF4-FFF2-40B4-BE49-F238E27FC236}">
                <a16:creationId xmlns:a16="http://schemas.microsoft.com/office/drawing/2014/main" id="{FE583072-B763-7D22-BE94-22B01B8B8F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3" name="Bildobjekt 2">
            <a:extLst>
              <a:ext uri="{FF2B5EF4-FFF2-40B4-BE49-F238E27FC236}">
                <a16:creationId xmlns:a16="http://schemas.microsoft.com/office/drawing/2014/main" id="{B0359733-0C29-8DAA-07FF-994DD39A9A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1093821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ing with text">
    <p:bg>
      <p:bgPr>
        <a:solidFill>
          <a:srgbClr val="7592A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1999" y="720000"/>
            <a:ext cx="1116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1999" y="2520000"/>
            <a:ext cx="11160000" cy="3240000"/>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p:txBody>
      </p:sp>
      <p:pic>
        <p:nvPicPr>
          <p:cNvPr id="11" name="Bildobjekt 10" descr="En bild som visar cirkel, måne&#10;&#10;Automatiskt genererad beskrivning">
            <a:extLst>
              <a:ext uri="{FF2B5EF4-FFF2-40B4-BE49-F238E27FC236}">
                <a16:creationId xmlns:a16="http://schemas.microsoft.com/office/drawing/2014/main" id="{F2AE6477-6F68-9499-ECCE-F8600E8E79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3" name="Bildobjekt 2">
            <a:extLst>
              <a:ext uri="{FF2B5EF4-FFF2-40B4-BE49-F238E27FC236}">
                <a16:creationId xmlns:a16="http://schemas.microsoft.com/office/drawing/2014/main" id="{6589F492-1E9C-721A-673F-8B3B8D034F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725943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eading with text and picture">
    <p:bg>
      <p:bgPr>
        <a:solidFill>
          <a:srgbClr val="7592A6"/>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1"/>
                </a:solidFill>
              </a:defRPr>
            </a:lvl1pPr>
          </a:lstStyle>
          <a:p>
            <a:r>
              <a:rPr lang="en-US" dirty="0"/>
              <a:t>Click the icon to add an image</a:t>
            </a:r>
            <a:endParaRPr lang="sv-SE" dirty="0"/>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3" name="Bildobjekt 2" descr="En bild som visar cirkel, måne&#10;&#10;Automatiskt genererad beskrivning">
            <a:extLst>
              <a:ext uri="{FF2B5EF4-FFF2-40B4-BE49-F238E27FC236}">
                <a16:creationId xmlns:a16="http://schemas.microsoft.com/office/drawing/2014/main" id="{E8D5C84E-7588-75E3-187C-DBB052997F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5" name="Bildobjekt 4">
            <a:extLst>
              <a:ext uri="{FF2B5EF4-FFF2-40B4-BE49-F238E27FC236}">
                <a16:creationId xmlns:a16="http://schemas.microsoft.com/office/drawing/2014/main" id="{50267159-1D5E-72CF-2D4F-A0C8C95BDF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234592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FD20B5C0-AE7B-CBBB-62BA-1602ABD803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2366900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476D88">
            <a:alpha val="7500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9" name="Bildobjekt 8" descr="En bild som visar cirkel, måne&#10;&#10;Automatiskt genererad beskrivning">
            <a:extLst>
              <a:ext uri="{FF2B5EF4-FFF2-40B4-BE49-F238E27FC236}">
                <a16:creationId xmlns:a16="http://schemas.microsoft.com/office/drawing/2014/main" id="{B266C80B-9EC1-E99C-A1A7-EC28A65B5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0065" y="5346065"/>
            <a:ext cx="1511935" cy="1511935"/>
          </a:xfrm>
          <a:prstGeom prst="rect">
            <a:avLst/>
          </a:prstGeom>
        </p:spPr>
      </p:pic>
      <p:pic>
        <p:nvPicPr>
          <p:cNvPr id="3" name="Bildobjekt 2">
            <a:extLst>
              <a:ext uri="{FF2B5EF4-FFF2-40B4-BE49-F238E27FC236}">
                <a16:creationId xmlns:a16="http://schemas.microsoft.com/office/drawing/2014/main" id="{4AB89294-9D0C-AF69-D758-DB4AB6BDF0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3165371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3897000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190"/>
            <a:ext cx="12192000" cy="685762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2573424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2" y="0"/>
            <a:ext cx="1219107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DA3124E5-9874-3155-4DF6-897F4606C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602183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0"/>
            <a:ext cx="12192000"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5" name="Bildobjekt 4">
            <a:extLst>
              <a:ext uri="{FF2B5EF4-FFF2-40B4-BE49-F238E27FC236}">
                <a16:creationId xmlns:a16="http://schemas.microsoft.com/office/drawing/2014/main" id="{FD20B5C0-AE7B-CBBB-62BA-1602ABD803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699276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 y="0"/>
            <a:ext cx="12191429"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4" name="Bildobjekt 3">
            <a:extLst>
              <a:ext uri="{FF2B5EF4-FFF2-40B4-BE49-F238E27FC236}">
                <a16:creationId xmlns:a16="http://schemas.microsoft.com/office/drawing/2014/main" id="{3BE7F993-F7FA-BA02-AB13-7A58AA854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3738672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Heading with background image">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2" name="Bildobjekt 1">
            <a:extLst>
              <a:ext uri="{FF2B5EF4-FFF2-40B4-BE49-F238E27FC236}">
                <a16:creationId xmlns:a16="http://schemas.microsoft.com/office/drawing/2014/main" id="{E2DC97BC-5BC7-0E40-4F1D-EA67EA875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1110493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ing with bullet points">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3102" y="720000"/>
            <a:ext cx="1116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3102" y="2520000"/>
            <a:ext cx="11160000" cy="3240000"/>
          </a:xfrm>
        </p:spPr>
        <p:txBody>
          <a:bodyPr/>
          <a:lstStyle>
            <a:lvl1pPr>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err="1"/>
              <a:t>Bullet</a:t>
            </a:r>
            <a:r>
              <a:rPr lang="sv-SE" dirty="0"/>
              <a:t> </a:t>
            </a:r>
            <a:r>
              <a:rPr lang="sv-SE" dirty="0" err="1"/>
              <a:t>points</a:t>
            </a:r>
            <a:endParaRPr lang="sv-SE" dirty="0"/>
          </a:p>
        </p:txBody>
      </p:sp>
      <p:pic>
        <p:nvPicPr>
          <p:cNvPr id="3" name="Bildobjekt 2">
            <a:extLst>
              <a:ext uri="{FF2B5EF4-FFF2-40B4-BE49-F238E27FC236}">
                <a16:creationId xmlns:a16="http://schemas.microsoft.com/office/drawing/2014/main" id="{77E52AEA-3981-F79F-1A41-BD950FDB5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1936425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ing with text">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40000"/>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p:txBody>
      </p:sp>
      <p:pic>
        <p:nvPicPr>
          <p:cNvPr id="5" name="Bildobjekt 4">
            <a:extLst>
              <a:ext uri="{FF2B5EF4-FFF2-40B4-BE49-F238E27FC236}">
                <a16:creationId xmlns:a16="http://schemas.microsoft.com/office/drawing/2014/main" id="{ADCB05EE-247C-171F-1B04-AAD017092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829045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Heading with text and picture">
    <p:bg>
      <p:bgPr>
        <a:solidFill>
          <a:srgbClr val="000000"/>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1"/>
                </a:solidFill>
              </a:defRPr>
            </a:lvl1pPr>
          </a:lstStyle>
          <a:p>
            <a:r>
              <a:rPr lang="en-US" dirty="0"/>
              <a:t>Click the icon to add an image</a:t>
            </a:r>
            <a:endParaRPr lang="sv-SE" dirty="0"/>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4" name="Bildobjekt 3">
            <a:extLst>
              <a:ext uri="{FF2B5EF4-FFF2-40B4-BE49-F238E27FC236}">
                <a16:creationId xmlns:a16="http://schemas.microsoft.com/office/drawing/2014/main" id="{886F436D-93DD-8CD5-4E7B-3C89FD6479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319218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Heading with background image">
    <p:bg>
      <p:bgPr>
        <a:solidFill>
          <a:schemeClr val="tx2"/>
        </a:solidFill>
        <a:effectLst/>
      </p:bgPr>
    </p:bg>
    <p:spTree>
      <p:nvGrpSpPr>
        <p:cNvPr id="1" name=""/>
        <p:cNvGrpSpPr/>
        <p:nvPr/>
      </p:nvGrpSpPr>
      <p:grpSpPr>
        <a:xfrm>
          <a:off x="0" y="0"/>
          <a:ext cx="0" cy="0"/>
          <a:chOff x="0" y="0"/>
          <a:chExt cx="0" cy="0"/>
        </a:xfrm>
      </p:grpSpPr>
      <p:pic>
        <p:nvPicPr>
          <p:cNvPr id="3" name="Platshållare för bild 20">
            <a:extLst>
              <a:ext uri="{FF2B5EF4-FFF2-40B4-BE49-F238E27FC236}">
                <a16:creationId xmlns:a16="http://schemas.microsoft.com/office/drawing/2014/main" id="{A535A65A-8623-775B-9AE8-0DE0AE9AAF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5" y="0"/>
            <a:ext cx="12191429" cy="6858000"/>
          </a:xfrm>
          <a:prstGeom prst="rect">
            <a:avLst/>
          </a:prstGeom>
        </p:spPr>
      </p:pic>
      <p:sp>
        <p:nvSpPr>
          <p:cNvPr id="2" name="Rektangel: rundade hörn 1">
            <a:extLst>
              <a:ext uri="{FF2B5EF4-FFF2-40B4-BE49-F238E27FC236}">
                <a16:creationId xmlns:a16="http://schemas.microsoft.com/office/drawing/2014/main" id="{ACBA2108-8830-9225-902D-0C8C9F2CAB3B}"/>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8" name="Rubrik 1">
            <a:extLst>
              <a:ext uri="{FF2B5EF4-FFF2-40B4-BE49-F238E27FC236}">
                <a16:creationId xmlns:a16="http://schemas.microsoft.com/office/drawing/2014/main" id="{16FA1B1F-4013-F29D-C89C-8F3BFB48E56D}"/>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7" name="Underrubrik 2">
            <a:extLst>
              <a:ext uri="{FF2B5EF4-FFF2-40B4-BE49-F238E27FC236}">
                <a16:creationId xmlns:a16="http://schemas.microsoft.com/office/drawing/2014/main" id="{52CB5BF4-FE02-29FA-86E0-41167E82606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4" name="Bildobjekt 3">
            <a:extLst>
              <a:ext uri="{FF2B5EF4-FFF2-40B4-BE49-F238E27FC236}">
                <a16:creationId xmlns:a16="http://schemas.microsoft.com/office/drawing/2014/main" id="{3BE7F993-F7FA-BA02-AB13-7A58AA854F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638635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rgbClr val="00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pic>
        <p:nvPicPr>
          <p:cNvPr id="4" name="Bildobjekt 3">
            <a:extLst>
              <a:ext uri="{FF2B5EF4-FFF2-40B4-BE49-F238E27FC236}">
                <a16:creationId xmlns:a16="http://schemas.microsoft.com/office/drawing/2014/main" id="{9D891A41-36EB-6FD7-E3FD-ABD82E609C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657278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Heading with background image">
    <p:bg>
      <p:bgPr>
        <a:solidFill>
          <a:schemeClr val="tx2"/>
        </a:solidFill>
        <a:effectLst/>
      </p:bgPr>
    </p:bg>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B946542F-ABFC-909E-5155-FEC7FB6A1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0" name="Rektangel: rundade hörn 19">
            <a:extLst>
              <a:ext uri="{FF2B5EF4-FFF2-40B4-BE49-F238E27FC236}">
                <a16:creationId xmlns:a16="http://schemas.microsoft.com/office/drawing/2014/main" id="{5471D428-DEC9-43C2-79EB-41C38CB498FA}"/>
              </a:ext>
            </a:extLst>
          </p:cNvPr>
          <p:cNvSpPr/>
          <p:nvPr userDrawn="1"/>
        </p:nvSpPr>
        <p:spPr>
          <a:xfrm>
            <a:off x="2338871" y="1975401"/>
            <a:ext cx="7514251" cy="2818027"/>
          </a:xfrm>
          <a:prstGeom prst="roundRect">
            <a:avLst>
              <a:gd name="adj" fmla="val 50000"/>
            </a:avLst>
          </a:prstGeom>
          <a:solidFill>
            <a:srgbClr val="152838">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n-ea"/>
              <a:cs typeface="+mn-cs"/>
            </a:endParaRPr>
          </a:p>
        </p:txBody>
      </p:sp>
      <p:sp>
        <p:nvSpPr>
          <p:cNvPr id="22" name="Rubrik 1">
            <a:extLst>
              <a:ext uri="{FF2B5EF4-FFF2-40B4-BE49-F238E27FC236}">
                <a16:creationId xmlns:a16="http://schemas.microsoft.com/office/drawing/2014/main" id="{BA2CC3AB-3EF4-AB6D-F67C-E67FD255DD14}"/>
              </a:ext>
            </a:extLst>
          </p:cNvPr>
          <p:cNvSpPr>
            <a:spLocks noGrp="1"/>
          </p:cNvSpPr>
          <p:nvPr>
            <p:ph type="ctrTitle" hasCustomPrompt="1"/>
          </p:nvPr>
        </p:nvSpPr>
        <p:spPr>
          <a:xfrm>
            <a:off x="2588817" y="1983453"/>
            <a:ext cx="7014358" cy="1472391"/>
          </a:xfrm>
        </p:spPr>
        <p:txBody>
          <a:bodyPr anchor="ctr" anchorCtr="0">
            <a:normAutofit/>
          </a:bodyPr>
          <a:lstStyle>
            <a:lvl1pPr algn="ctr">
              <a:defRPr sz="4400" i="0">
                <a:solidFill>
                  <a:schemeClr val="bg1"/>
                </a:solidFill>
              </a:defRPr>
            </a:lvl1pPr>
          </a:lstStyle>
          <a:p>
            <a:r>
              <a:rPr lang="sv-SE" dirty="0" err="1"/>
              <a:t>Heading</a:t>
            </a:r>
            <a:endParaRPr lang="sv-SE" dirty="0"/>
          </a:p>
        </p:txBody>
      </p:sp>
      <p:sp>
        <p:nvSpPr>
          <p:cNvPr id="23" name="Underrubrik 2">
            <a:extLst>
              <a:ext uri="{FF2B5EF4-FFF2-40B4-BE49-F238E27FC236}">
                <a16:creationId xmlns:a16="http://schemas.microsoft.com/office/drawing/2014/main" id="{E5413510-8F5C-06A9-A689-AE52C9C31DE5}"/>
              </a:ext>
            </a:extLst>
          </p:cNvPr>
          <p:cNvSpPr>
            <a:spLocks noGrp="1"/>
          </p:cNvSpPr>
          <p:nvPr>
            <p:ph type="subTitle" idx="1" hasCustomPrompt="1"/>
          </p:nvPr>
        </p:nvSpPr>
        <p:spPr>
          <a:xfrm>
            <a:off x="3512787" y="3826683"/>
            <a:ext cx="5166417" cy="595906"/>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Here</a:t>
            </a:r>
            <a:r>
              <a:rPr lang="sv-SE" dirty="0"/>
              <a:t> is a </a:t>
            </a:r>
            <a:r>
              <a:rPr lang="sv-SE" dirty="0" err="1"/>
              <a:t>subheading</a:t>
            </a:r>
            <a:endParaRPr lang="sv-SE" dirty="0"/>
          </a:p>
        </p:txBody>
      </p:sp>
      <p:pic>
        <p:nvPicPr>
          <p:cNvPr id="2" name="Bildobjekt 1">
            <a:extLst>
              <a:ext uri="{FF2B5EF4-FFF2-40B4-BE49-F238E27FC236}">
                <a16:creationId xmlns:a16="http://schemas.microsoft.com/office/drawing/2014/main" id="{E2DC97BC-5BC7-0E40-4F1D-EA67EA875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797" y="462556"/>
            <a:ext cx="1128395" cy="1050290"/>
          </a:xfrm>
          <a:prstGeom prst="rect">
            <a:avLst/>
          </a:prstGeom>
        </p:spPr>
      </p:pic>
    </p:spTree>
    <p:extLst>
      <p:ext uri="{BB962C8B-B14F-4D97-AF65-F5344CB8AC3E}">
        <p14:creationId xmlns:p14="http://schemas.microsoft.com/office/powerpoint/2010/main" val="30913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with bullet points">
    <p:bg>
      <p:bgPr>
        <a:solidFill>
          <a:srgbClr val="15293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B9BD9B-1939-FAFC-C8DF-63FE45AE8445}"/>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10" name="Platshållare för innehåll 9">
            <a:extLst>
              <a:ext uri="{FF2B5EF4-FFF2-40B4-BE49-F238E27FC236}">
                <a16:creationId xmlns:a16="http://schemas.microsoft.com/office/drawing/2014/main" id="{03FE9A5C-0BA5-AD55-C653-AF110B70BAA2}"/>
              </a:ext>
            </a:extLst>
          </p:cNvPr>
          <p:cNvSpPr>
            <a:spLocks noGrp="1"/>
          </p:cNvSpPr>
          <p:nvPr>
            <p:ph sz="quarter" idx="10" hasCustomPrompt="1"/>
          </p:nvPr>
        </p:nvSpPr>
        <p:spPr>
          <a:xfrm>
            <a:off x="522000" y="2520000"/>
            <a:ext cx="11160000" cy="3240000"/>
          </a:xfrm>
        </p:spPr>
        <p:txBody>
          <a:bodyPr/>
          <a:lstStyle>
            <a:lvl1pPr>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sv-SE" dirty="0" err="1"/>
              <a:t>Bullet</a:t>
            </a:r>
            <a:r>
              <a:rPr lang="sv-SE" dirty="0"/>
              <a:t> </a:t>
            </a:r>
            <a:r>
              <a:rPr lang="sv-SE" dirty="0" err="1"/>
              <a:t>points</a:t>
            </a:r>
            <a:endParaRPr lang="sv-SE" dirty="0"/>
          </a:p>
          <a:p>
            <a:pPr lvl="0"/>
            <a:endParaRPr lang="sv-SE" dirty="0"/>
          </a:p>
        </p:txBody>
      </p:sp>
      <p:pic>
        <p:nvPicPr>
          <p:cNvPr id="3" name="Bildobjekt 2">
            <a:extLst>
              <a:ext uri="{FF2B5EF4-FFF2-40B4-BE49-F238E27FC236}">
                <a16:creationId xmlns:a16="http://schemas.microsoft.com/office/drawing/2014/main" id="{FF8BE42A-8C8B-7046-72C7-B64DF1CB50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1384780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with text">
    <p:bg>
      <p:bgPr>
        <a:solidFill>
          <a:srgbClr val="15293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BF0545-E5D6-B186-0CA5-4ED34A34A330}"/>
              </a:ext>
            </a:extLst>
          </p:cNvPr>
          <p:cNvSpPr txBox="1">
            <a:spLocks/>
          </p:cNvSpPr>
          <p:nvPr userDrawn="1"/>
        </p:nvSpPr>
        <p:spPr>
          <a:xfrm>
            <a:off x="813147" y="2919663"/>
            <a:ext cx="1056570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4" name="Rubrik 1">
            <a:extLst>
              <a:ext uri="{FF2B5EF4-FFF2-40B4-BE49-F238E27FC236}">
                <a16:creationId xmlns:a16="http://schemas.microsoft.com/office/drawing/2014/main" id="{65020989-FB84-5970-CED0-5CF8044E17D4}"/>
              </a:ext>
            </a:extLst>
          </p:cNvPr>
          <p:cNvSpPr>
            <a:spLocks noGrp="1"/>
          </p:cNvSpPr>
          <p:nvPr>
            <p:ph type="ctrTitle" hasCustomPrompt="1"/>
          </p:nvPr>
        </p:nvSpPr>
        <p:spPr>
          <a:xfrm>
            <a:off x="522000" y="720000"/>
            <a:ext cx="1116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13" name="Platshållare för innehåll 12">
            <a:extLst>
              <a:ext uri="{FF2B5EF4-FFF2-40B4-BE49-F238E27FC236}">
                <a16:creationId xmlns:a16="http://schemas.microsoft.com/office/drawing/2014/main" id="{A4DA8382-5830-DABC-D0EE-080BFD44ACC1}"/>
              </a:ext>
            </a:extLst>
          </p:cNvPr>
          <p:cNvSpPr>
            <a:spLocks noGrp="1"/>
          </p:cNvSpPr>
          <p:nvPr>
            <p:ph sz="quarter" idx="10" hasCustomPrompt="1"/>
          </p:nvPr>
        </p:nvSpPr>
        <p:spPr>
          <a:xfrm>
            <a:off x="522000" y="2520000"/>
            <a:ext cx="11160000" cy="3238181"/>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text</a:t>
            </a:r>
          </a:p>
        </p:txBody>
      </p:sp>
      <p:pic>
        <p:nvPicPr>
          <p:cNvPr id="5" name="Bildobjekt 4">
            <a:extLst>
              <a:ext uri="{FF2B5EF4-FFF2-40B4-BE49-F238E27FC236}">
                <a16:creationId xmlns:a16="http://schemas.microsoft.com/office/drawing/2014/main" id="{FF830AA5-0EC4-B624-2E7E-40B053BB09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186717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text and picture">
    <p:bg>
      <p:bgPr>
        <a:solidFill>
          <a:srgbClr val="152938"/>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F661D7AE-05EB-BC4E-B3DC-7F4CBAE2EF24}"/>
              </a:ext>
            </a:extLst>
          </p:cNvPr>
          <p:cNvSpPr>
            <a:spLocks noGrp="1"/>
          </p:cNvSpPr>
          <p:nvPr>
            <p:ph type="ctrTitle" hasCustomPrompt="1"/>
          </p:nvPr>
        </p:nvSpPr>
        <p:spPr>
          <a:xfrm>
            <a:off x="4782504" y="739832"/>
            <a:ext cx="6840000" cy="1440000"/>
          </a:xfrm>
        </p:spPr>
        <p:txBody>
          <a:bodyPr anchor="ctr" anchorCtr="0">
            <a:normAutofit/>
          </a:bodyPr>
          <a:lstStyle>
            <a:lvl1pPr algn="l">
              <a:defRPr sz="4400" i="0">
                <a:solidFill>
                  <a:schemeClr val="bg1"/>
                </a:solidFill>
              </a:defRPr>
            </a:lvl1pPr>
          </a:lstStyle>
          <a:p>
            <a:r>
              <a:rPr lang="sv-SE" dirty="0" err="1"/>
              <a:t>Heading</a:t>
            </a:r>
            <a:endParaRPr lang="sv-SE" dirty="0"/>
          </a:p>
        </p:txBody>
      </p:sp>
      <p:sp>
        <p:nvSpPr>
          <p:cNvPr id="8" name="Platshållare för bild 9">
            <a:extLst>
              <a:ext uri="{FF2B5EF4-FFF2-40B4-BE49-F238E27FC236}">
                <a16:creationId xmlns:a16="http://schemas.microsoft.com/office/drawing/2014/main" id="{A92F1925-D103-3276-D23F-1641A69C4379}"/>
              </a:ext>
            </a:extLst>
          </p:cNvPr>
          <p:cNvSpPr>
            <a:spLocks noGrp="1"/>
          </p:cNvSpPr>
          <p:nvPr>
            <p:ph type="pic" sz="quarter" idx="11"/>
          </p:nvPr>
        </p:nvSpPr>
        <p:spPr>
          <a:xfrm>
            <a:off x="0" y="0"/>
            <a:ext cx="4437888" cy="6858000"/>
          </a:xfrm>
        </p:spPr>
        <p:txBody>
          <a:bodyPr>
            <a:normAutofit/>
          </a:bodyPr>
          <a:lstStyle>
            <a:lvl1pPr>
              <a:lnSpc>
                <a:spcPct val="100000"/>
              </a:lnSpc>
              <a:buFontTx/>
              <a:buNone/>
              <a:defRPr sz="1600">
                <a:solidFill>
                  <a:schemeClr val="bg1"/>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D4F8ADF8-94C2-ACF8-6BCB-67BD2EBB5FC5}"/>
              </a:ext>
            </a:extLst>
          </p:cNvPr>
          <p:cNvSpPr txBox="1">
            <a:spLocks/>
          </p:cNvSpPr>
          <p:nvPr userDrawn="1"/>
        </p:nvSpPr>
        <p:spPr>
          <a:xfrm>
            <a:off x="239268" y="2919663"/>
            <a:ext cx="7313676" cy="3288631"/>
          </a:xfrm>
          <a:prstGeom prst="rect">
            <a:avLst/>
          </a:prstGeom>
        </p:spPr>
        <p:txBody>
          <a:bodyPr vert="horz" lIns="91440" tIns="45720" rIns="91440" bIns="45720" rtlCol="0" anchor="ctr" anchorCtr="0">
            <a:normAutofit/>
          </a:bodyPr>
          <a:lstStyle>
            <a:lvl1pPr algn="ctr" defTabSz="914400" rtl="0" eaLnBrk="1" latinLnBrk="0" hangingPunct="1">
              <a:lnSpc>
                <a:spcPct val="100000"/>
              </a:lnSpc>
              <a:spcBef>
                <a:spcPct val="0"/>
              </a:spcBef>
              <a:buNone/>
              <a:defRPr sz="4400" b="0" i="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Georgia" panose="02040502050405020303"/>
              <a:ea typeface="+mj-ea"/>
              <a:cs typeface="+mj-cs"/>
            </a:endParaRPr>
          </a:p>
        </p:txBody>
      </p:sp>
      <p:sp>
        <p:nvSpPr>
          <p:cNvPr id="9" name="Platshållare för innehåll 8">
            <a:extLst>
              <a:ext uri="{FF2B5EF4-FFF2-40B4-BE49-F238E27FC236}">
                <a16:creationId xmlns:a16="http://schemas.microsoft.com/office/drawing/2014/main" id="{663F12E0-7BD9-2001-5095-51FDAD2D4D22}"/>
              </a:ext>
            </a:extLst>
          </p:cNvPr>
          <p:cNvSpPr>
            <a:spLocks noGrp="1"/>
          </p:cNvSpPr>
          <p:nvPr>
            <p:ph sz="quarter" idx="12" hasCustomPrompt="1"/>
          </p:nvPr>
        </p:nvSpPr>
        <p:spPr>
          <a:xfrm>
            <a:off x="4782504" y="2552403"/>
            <a:ext cx="6840000" cy="3240000"/>
          </a:xfrm>
        </p:spPr>
        <p:txBody>
          <a:bodyPr/>
          <a:lstStyle>
            <a:lvl1pPr marL="0" indent="0">
              <a:buNone/>
              <a:defRPr>
                <a:solidFill>
                  <a:schemeClr val="bg1"/>
                </a:solidFill>
              </a:defRPr>
            </a:lvl1pPr>
            <a:lvl2pPr>
              <a:defRPr>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sv-SE" dirty="0"/>
              <a:t>text </a:t>
            </a:r>
          </a:p>
        </p:txBody>
      </p:sp>
      <p:pic>
        <p:nvPicPr>
          <p:cNvPr id="4" name="Bildobjekt 3">
            <a:extLst>
              <a:ext uri="{FF2B5EF4-FFF2-40B4-BE49-F238E27FC236}">
                <a16:creationId xmlns:a16="http://schemas.microsoft.com/office/drawing/2014/main" id="{886F436D-93DD-8CD5-4E7B-3C89FD6479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8482" y="5792403"/>
            <a:ext cx="868045" cy="807720"/>
          </a:xfrm>
          <a:prstGeom prst="rect">
            <a:avLst/>
          </a:prstGeom>
        </p:spPr>
      </p:pic>
    </p:spTree>
    <p:extLst>
      <p:ext uri="{BB962C8B-B14F-4D97-AF65-F5344CB8AC3E}">
        <p14:creationId xmlns:p14="http://schemas.microsoft.com/office/powerpoint/2010/main" val="3080930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20407808"/>
      </p:ext>
    </p:extLst>
  </p:cSld>
  <p:clrMap bg1="lt1" tx1="dk1" bg2="lt2" tx2="dk2" accent1="accent1" accent2="accent2" accent3="accent3" accent4="accent4" accent5="accent5" accent6="accent6" hlink="hlink" folHlink="folHlink"/>
  <p:sldLayoutIdLst>
    <p:sldLayoutId id="2147483661" r:id="rId1"/>
    <p:sldLayoutId id="2147483736" r:id="rId2"/>
    <p:sldLayoutId id="2147483737" r:id="rId3"/>
    <p:sldLayoutId id="2147483738" r:id="rId4"/>
    <p:sldLayoutId id="2147483740" r:id="rId5"/>
    <p:sldLayoutId id="2147483709" r:id="rId6"/>
    <p:sldLayoutId id="2147483663" r:id="rId7"/>
    <p:sldLayoutId id="2147483664" r:id="rId8"/>
    <p:sldLayoutId id="2147483665" r:id="rId9"/>
    <p:sldLayoutId id="2147483666"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4250082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7" r:id="rId6"/>
    <p:sldLayoutId id="2147483732" r:id="rId7"/>
    <p:sldLayoutId id="2147483733" r:id="rId8"/>
    <p:sldLayoutId id="2147483787" r:id="rId9"/>
    <p:sldLayoutId id="2147483735"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0139071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684" r:id="rId7"/>
    <p:sldLayoutId id="2147483685" r:id="rId8"/>
    <p:sldLayoutId id="2147483686" r:id="rId9"/>
    <p:sldLayoutId id="2147483687"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58742004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691" r:id="rId7"/>
    <p:sldLayoutId id="2147483692" r:id="rId8"/>
    <p:sldLayoutId id="2147483788" r:id="rId9"/>
    <p:sldLayoutId id="2147483694"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BCEBADE-42B5-EA4C-9B84-7534FEA0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ED7E2DB-5FCC-294F-B750-C825C0CA67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668131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05" r:id="rId7"/>
    <p:sldLayoutId id="2147483706" r:id="rId8"/>
    <p:sldLayoutId id="2147483789" r:id="rId9"/>
    <p:sldLayoutId id="2147483708" r:id="rId10"/>
  </p:sldLayoutIdLst>
  <p:txStyles>
    <p:titleStyle>
      <a:lvl1pPr algn="l" defTabSz="914400" rtl="0" eaLnBrk="1" latinLnBrk="0" hangingPunct="1">
        <a:lnSpc>
          <a:spcPct val="10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C41D1D-9C8F-521F-6EA7-E3180A1B8EE7}"/>
              </a:ext>
            </a:extLst>
          </p:cNvPr>
          <p:cNvSpPr>
            <a:spLocks noGrp="1"/>
          </p:cNvSpPr>
          <p:nvPr>
            <p:ph type="ctrTitle"/>
          </p:nvPr>
        </p:nvSpPr>
        <p:spPr>
          <a:xfrm>
            <a:off x="2588821" y="2692804"/>
            <a:ext cx="7014358" cy="1472391"/>
          </a:xfrm>
        </p:spPr>
        <p:txBody>
          <a:bodyPr/>
          <a:lstStyle/>
          <a:p>
            <a:r>
              <a:rPr lang="sv-SE" dirty="0">
                <a:solidFill>
                  <a:schemeClr val="accent3"/>
                </a:solidFill>
              </a:rPr>
              <a:t>University </a:t>
            </a:r>
            <a:r>
              <a:rPr lang="sv-SE" dirty="0" err="1">
                <a:solidFill>
                  <a:schemeClr val="accent3"/>
                </a:solidFill>
              </a:rPr>
              <a:t>of</a:t>
            </a:r>
            <a:r>
              <a:rPr lang="sv-SE" dirty="0">
                <a:solidFill>
                  <a:schemeClr val="accent3"/>
                </a:solidFill>
              </a:rPr>
              <a:t> Borås</a:t>
            </a:r>
          </a:p>
        </p:txBody>
      </p:sp>
    </p:spTree>
    <p:extLst>
      <p:ext uri="{BB962C8B-B14F-4D97-AF65-F5344CB8AC3E}">
        <p14:creationId xmlns:p14="http://schemas.microsoft.com/office/powerpoint/2010/main" val="2369973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939C21-19B8-EAB1-B8F5-BFBD53309FE1}"/>
              </a:ext>
            </a:extLst>
          </p:cNvPr>
          <p:cNvSpPr>
            <a:spLocks noGrp="1"/>
          </p:cNvSpPr>
          <p:nvPr>
            <p:ph type="ctrTitle"/>
          </p:nvPr>
        </p:nvSpPr>
        <p:spPr/>
        <p:txBody>
          <a:bodyPr/>
          <a:lstStyle/>
          <a:p>
            <a:r>
              <a:rPr lang="sv-SE" dirty="0"/>
              <a:t>The </a:t>
            </a:r>
            <a:r>
              <a:rPr lang="sv-SE" dirty="0" err="1"/>
              <a:t>starting</a:t>
            </a:r>
            <a:r>
              <a:rPr lang="sv-SE" dirty="0"/>
              <a:t> </a:t>
            </a:r>
            <a:r>
              <a:rPr lang="sv-SE" dirty="0" err="1"/>
              <a:t>point</a:t>
            </a:r>
            <a:r>
              <a:rPr lang="sv-SE" dirty="0"/>
              <a:t> for the </a:t>
            </a:r>
            <a:r>
              <a:rPr lang="sv-SE" dirty="0" err="1"/>
              <a:t>police</a:t>
            </a:r>
            <a:r>
              <a:rPr lang="sv-SE" dirty="0"/>
              <a:t> </a:t>
            </a:r>
            <a:r>
              <a:rPr lang="sv-SE" dirty="0" err="1"/>
              <a:t>of</a:t>
            </a:r>
            <a:r>
              <a:rPr lang="sv-SE" dirty="0"/>
              <a:t> the </a:t>
            </a:r>
            <a:r>
              <a:rPr lang="sv-SE" dirty="0" err="1"/>
              <a:t>future</a:t>
            </a:r>
            <a:endParaRPr lang="sv-SE" dirty="0"/>
          </a:p>
        </p:txBody>
      </p:sp>
      <p:sp>
        <p:nvSpPr>
          <p:cNvPr id="3" name="Platshållare för bild 2">
            <a:extLst>
              <a:ext uri="{FF2B5EF4-FFF2-40B4-BE49-F238E27FC236}">
                <a16:creationId xmlns:a16="http://schemas.microsoft.com/office/drawing/2014/main" id="{9585A2C0-8D35-4127-9B8D-E3FEA3915539}"/>
              </a:ext>
            </a:extLst>
          </p:cNvPr>
          <p:cNvSpPr>
            <a:spLocks noGrp="1"/>
          </p:cNvSpPr>
          <p:nvPr>
            <p:ph type="pic" sz="quarter" idx="11"/>
          </p:nvPr>
        </p:nvSpPr>
        <p:spPr/>
        <p:txBody>
          <a:bodyPr/>
          <a:lstStyle/>
          <a:p>
            <a:endParaRPr lang="sv-SE"/>
          </a:p>
        </p:txBody>
      </p:sp>
      <p:sp>
        <p:nvSpPr>
          <p:cNvPr id="4" name="Platshållare för innehåll 3">
            <a:extLst>
              <a:ext uri="{FF2B5EF4-FFF2-40B4-BE49-F238E27FC236}">
                <a16:creationId xmlns:a16="http://schemas.microsoft.com/office/drawing/2014/main" id="{E9BB2DFB-1B61-11F2-AEEA-04CF0E935013}"/>
              </a:ext>
            </a:extLst>
          </p:cNvPr>
          <p:cNvSpPr>
            <a:spLocks noGrp="1"/>
          </p:cNvSpPr>
          <p:nvPr>
            <p:ph sz="quarter" idx="12"/>
          </p:nvPr>
        </p:nvSpPr>
        <p:spPr/>
        <p:txBody>
          <a:bodyPr/>
          <a:lstStyle/>
          <a:p>
            <a:r>
              <a:rPr lang="en-US" sz="2000" dirty="0">
                <a:latin typeface="Georgia" panose="02040502050405020303" pitchFamily="18" charset="0"/>
              </a:rPr>
              <a:t>The University of </a:t>
            </a:r>
            <a:r>
              <a:rPr lang="en-US" sz="2000" dirty="0" err="1">
                <a:latin typeface="Georgia" panose="02040502050405020303" pitchFamily="18" charset="0"/>
              </a:rPr>
              <a:t>Borås</a:t>
            </a:r>
            <a:r>
              <a:rPr lang="en-US" sz="2000" dirty="0">
                <a:latin typeface="Georgia" panose="02040502050405020303" pitchFamily="18" charset="0"/>
              </a:rPr>
              <a:t> is home to a police education </a:t>
            </a:r>
            <a:r>
              <a:rPr lang="en-US" sz="2000" dirty="0" err="1">
                <a:latin typeface="Georgia" panose="02040502050405020303" pitchFamily="18" charset="0"/>
              </a:rPr>
              <a:t>programme</a:t>
            </a:r>
            <a:r>
              <a:rPr lang="en-US" sz="2000" dirty="0">
                <a:latin typeface="Georgia" panose="02040502050405020303" pitchFamily="18" charset="0"/>
              </a:rPr>
              <a:t>, both distance and on campus. This is a contract education </a:t>
            </a:r>
            <a:r>
              <a:rPr lang="en-US" sz="2000" dirty="0" err="1">
                <a:latin typeface="Georgia" panose="02040502050405020303" pitchFamily="18" charset="0"/>
              </a:rPr>
              <a:t>programme</a:t>
            </a:r>
            <a:r>
              <a:rPr lang="en-US" sz="2000" dirty="0">
                <a:latin typeface="Georgia" panose="02040502050405020303" pitchFamily="18" charset="0"/>
              </a:rPr>
              <a:t> given on behalf of the Swedish Police Authority. </a:t>
            </a:r>
            <a:endParaRPr lang="sv-SE" sz="2000" dirty="0">
              <a:latin typeface="Georgia" panose="02040502050405020303" pitchFamily="18" charset="0"/>
            </a:endParaRPr>
          </a:p>
          <a:p>
            <a:endParaRPr lang="sv-SE" dirty="0"/>
          </a:p>
        </p:txBody>
      </p:sp>
      <p:pic>
        <p:nvPicPr>
          <p:cNvPr id="5" name="Platshållare för bild 10" descr="En bild som visar person, klädsel, säkerhet, Officiell&#10;&#10;Automatiskt genererad beskrivning">
            <a:extLst>
              <a:ext uri="{FF2B5EF4-FFF2-40B4-BE49-F238E27FC236}">
                <a16:creationId xmlns:a16="http://schemas.microsoft.com/office/drawing/2014/main" id="{2731A256-BD90-CB9F-4A3F-FEDC09BEEA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4437888" cy="6858000"/>
          </a:xfrm>
          <a:prstGeom prst="rect">
            <a:avLst/>
          </a:prstGeom>
        </p:spPr>
      </p:pic>
    </p:spTree>
    <p:extLst>
      <p:ext uri="{BB962C8B-B14F-4D97-AF65-F5344CB8AC3E}">
        <p14:creationId xmlns:p14="http://schemas.microsoft.com/office/powerpoint/2010/main" val="240832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ABEE5F-D9E4-4C9F-0210-E5D7A87D8823}"/>
              </a:ext>
            </a:extLst>
          </p:cNvPr>
          <p:cNvSpPr>
            <a:spLocks noGrp="1"/>
          </p:cNvSpPr>
          <p:nvPr>
            <p:ph type="ctrTitle"/>
          </p:nvPr>
        </p:nvSpPr>
        <p:spPr/>
        <p:txBody>
          <a:bodyPr>
            <a:normAutofit/>
          </a:bodyPr>
          <a:lstStyle/>
          <a:p>
            <a:r>
              <a:rPr lang="sv-SE" dirty="0"/>
              <a:t>Research </a:t>
            </a:r>
            <a:r>
              <a:rPr lang="sv-SE" dirty="0" err="1"/>
              <a:t>that</a:t>
            </a:r>
            <a:r>
              <a:rPr lang="sv-SE" dirty="0"/>
              <a:t> </a:t>
            </a:r>
            <a:r>
              <a:rPr lang="sv-SE" dirty="0" err="1"/>
              <a:t>changes</a:t>
            </a:r>
            <a:r>
              <a:rPr lang="sv-SE" dirty="0"/>
              <a:t> </a:t>
            </a:r>
            <a:r>
              <a:rPr lang="sv-SE" dirty="0" err="1"/>
              <a:t>society</a:t>
            </a:r>
            <a:endParaRPr lang="sv-SE" dirty="0"/>
          </a:p>
        </p:txBody>
      </p:sp>
      <p:sp>
        <p:nvSpPr>
          <p:cNvPr id="3" name="Platshållare för innehåll 2">
            <a:extLst>
              <a:ext uri="{FF2B5EF4-FFF2-40B4-BE49-F238E27FC236}">
                <a16:creationId xmlns:a16="http://schemas.microsoft.com/office/drawing/2014/main" id="{FBBFEF1A-6BA3-9793-2E99-D2D4BAD61656}"/>
              </a:ext>
            </a:extLst>
          </p:cNvPr>
          <p:cNvSpPr>
            <a:spLocks noGrp="1"/>
          </p:cNvSpPr>
          <p:nvPr>
            <p:ph sz="quarter" idx="10"/>
          </p:nvPr>
        </p:nvSpPr>
        <p:spPr/>
        <p:txBody>
          <a:bodyPr>
            <a:normAutofit fontScale="92500" lnSpcReduction="10000"/>
          </a:bodyPr>
          <a:lstStyle/>
          <a:p>
            <a:pPr marL="0" indent="0">
              <a:buNone/>
            </a:pPr>
            <a:r>
              <a:rPr lang="en-US" sz="2000" i="1" dirty="0">
                <a:solidFill>
                  <a:schemeClr val="accent6"/>
                </a:solidFill>
              </a:rPr>
              <a:t>Research at the University of </a:t>
            </a:r>
            <a:r>
              <a:rPr lang="en-US" sz="2000" i="1" dirty="0" err="1">
                <a:solidFill>
                  <a:schemeClr val="accent6"/>
                </a:solidFill>
              </a:rPr>
              <a:t>Borås</a:t>
            </a:r>
            <a:r>
              <a:rPr lang="en-US" sz="2000" i="1" dirty="0">
                <a:solidFill>
                  <a:schemeClr val="accent6"/>
                </a:solidFill>
              </a:rPr>
              <a:t> is unique and focuses on sustainability.</a:t>
            </a:r>
          </a:p>
          <a:p>
            <a:pPr marL="0" indent="0">
              <a:buNone/>
            </a:pPr>
            <a:r>
              <a:rPr lang="en-US" dirty="0"/>
              <a:t>Five rights to grant doctoral degrees in four areas:</a:t>
            </a:r>
          </a:p>
          <a:p>
            <a:r>
              <a:rPr lang="en-US" dirty="0"/>
              <a:t>Library and Information Science</a:t>
            </a:r>
          </a:p>
          <a:p>
            <a:r>
              <a:rPr lang="en-US" dirty="0"/>
              <a:t>Resource Recovery</a:t>
            </a:r>
          </a:p>
          <a:p>
            <a:r>
              <a:rPr lang="en-US" dirty="0"/>
              <a:t>Textiles and Fashion (both design and general)</a:t>
            </a:r>
          </a:p>
          <a:p>
            <a:r>
              <a:rPr lang="en-US" dirty="0"/>
              <a:t>The Human Perspective in Care</a:t>
            </a:r>
          </a:p>
          <a:p>
            <a:endParaRPr lang="sv-SE" dirty="0"/>
          </a:p>
        </p:txBody>
      </p:sp>
    </p:spTree>
    <p:extLst>
      <p:ext uri="{BB962C8B-B14F-4D97-AF65-F5344CB8AC3E}">
        <p14:creationId xmlns:p14="http://schemas.microsoft.com/office/powerpoint/2010/main" val="96690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ABEE5F-D9E4-4C9F-0210-E5D7A87D8823}"/>
              </a:ext>
            </a:extLst>
          </p:cNvPr>
          <p:cNvSpPr>
            <a:spLocks noGrp="1"/>
          </p:cNvSpPr>
          <p:nvPr>
            <p:ph type="ctrTitle"/>
          </p:nvPr>
        </p:nvSpPr>
        <p:spPr/>
        <p:txBody>
          <a:bodyPr>
            <a:normAutofit/>
          </a:bodyPr>
          <a:lstStyle/>
          <a:p>
            <a:r>
              <a:rPr lang="sv-SE" dirty="0"/>
              <a:t>Research </a:t>
            </a:r>
            <a:r>
              <a:rPr lang="sv-SE" dirty="0" err="1"/>
              <a:t>that</a:t>
            </a:r>
            <a:r>
              <a:rPr lang="sv-SE" dirty="0"/>
              <a:t> </a:t>
            </a:r>
            <a:r>
              <a:rPr lang="sv-SE" dirty="0" err="1"/>
              <a:t>changes</a:t>
            </a:r>
            <a:r>
              <a:rPr lang="sv-SE" dirty="0"/>
              <a:t> </a:t>
            </a:r>
            <a:r>
              <a:rPr lang="sv-SE" dirty="0" err="1"/>
              <a:t>society</a:t>
            </a:r>
            <a:endParaRPr lang="sv-SE" dirty="0"/>
          </a:p>
        </p:txBody>
      </p:sp>
      <p:sp>
        <p:nvSpPr>
          <p:cNvPr id="3" name="Platshållare för innehåll 2">
            <a:extLst>
              <a:ext uri="{FF2B5EF4-FFF2-40B4-BE49-F238E27FC236}">
                <a16:creationId xmlns:a16="http://schemas.microsoft.com/office/drawing/2014/main" id="{FBBFEF1A-6BA3-9793-2E99-D2D4BAD61656}"/>
              </a:ext>
            </a:extLst>
          </p:cNvPr>
          <p:cNvSpPr>
            <a:spLocks noGrp="1"/>
          </p:cNvSpPr>
          <p:nvPr>
            <p:ph sz="quarter" idx="10"/>
          </p:nvPr>
        </p:nvSpPr>
        <p:spPr/>
        <p:txBody>
          <a:bodyPr>
            <a:normAutofit fontScale="92500" lnSpcReduction="10000"/>
          </a:bodyPr>
          <a:lstStyle/>
          <a:p>
            <a:pPr marL="0" indent="0">
              <a:buNone/>
            </a:pPr>
            <a:r>
              <a:rPr lang="en-US" sz="2000" i="1" dirty="0">
                <a:solidFill>
                  <a:schemeClr val="accent6"/>
                </a:solidFill>
              </a:rPr>
              <a:t>Research at the University of </a:t>
            </a:r>
            <a:r>
              <a:rPr lang="en-US" sz="2000" i="1" dirty="0" err="1">
                <a:solidFill>
                  <a:schemeClr val="accent6"/>
                </a:solidFill>
              </a:rPr>
              <a:t>Borås</a:t>
            </a:r>
            <a:r>
              <a:rPr lang="en-US" sz="2000" i="1" dirty="0">
                <a:solidFill>
                  <a:schemeClr val="accent6"/>
                </a:solidFill>
              </a:rPr>
              <a:t> is unique and focuses on sustainability.</a:t>
            </a:r>
          </a:p>
          <a:p>
            <a:pPr marL="0" indent="0">
              <a:buNone/>
            </a:pPr>
            <a:r>
              <a:rPr lang="en-US" sz="2000" dirty="0"/>
              <a:t>Doctoral education </a:t>
            </a:r>
            <a:r>
              <a:rPr lang="en-US" sz="2000" dirty="0" err="1"/>
              <a:t>programmes</a:t>
            </a:r>
            <a:r>
              <a:rPr lang="en-US" sz="2000" dirty="0"/>
              <a:t> in:</a:t>
            </a:r>
          </a:p>
          <a:p>
            <a:r>
              <a:rPr lang="en-US" sz="2000" dirty="0"/>
              <a:t>Business and IT </a:t>
            </a:r>
          </a:p>
          <a:p>
            <a:r>
              <a:rPr lang="en-US" sz="2000" dirty="0"/>
              <a:t>Teacher Education</a:t>
            </a:r>
          </a:p>
          <a:p>
            <a:r>
              <a:rPr lang="en-US" sz="2000" dirty="0"/>
              <a:t> Educational Work </a:t>
            </a:r>
          </a:p>
          <a:p>
            <a:pPr marL="0" indent="0">
              <a:buNone/>
            </a:pPr>
            <a:r>
              <a:rPr lang="en-US" sz="2000" dirty="0"/>
              <a:t>… are conducted in collaboration with partner universities. </a:t>
            </a:r>
          </a:p>
          <a:p>
            <a:pPr marL="0" indent="0">
              <a:buNone/>
            </a:pPr>
            <a:endParaRPr lang="en-US" sz="2000" i="1" dirty="0">
              <a:solidFill>
                <a:schemeClr val="accent6"/>
              </a:solidFill>
            </a:endParaRPr>
          </a:p>
        </p:txBody>
      </p:sp>
    </p:spTree>
    <p:extLst>
      <p:ext uri="{BB962C8B-B14F-4D97-AF65-F5344CB8AC3E}">
        <p14:creationId xmlns:p14="http://schemas.microsoft.com/office/powerpoint/2010/main" val="1388144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ABEE5F-D9E4-4C9F-0210-E5D7A87D8823}"/>
              </a:ext>
            </a:extLst>
          </p:cNvPr>
          <p:cNvSpPr>
            <a:spLocks noGrp="1"/>
          </p:cNvSpPr>
          <p:nvPr>
            <p:ph type="ctrTitle"/>
          </p:nvPr>
        </p:nvSpPr>
        <p:spPr/>
        <p:txBody>
          <a:bodyPr>
            <a:normAutofit/>
          </a:bodyPr>
          <a:lstStyle/>
          <a:p>
            <a:r>
              <a:rPr lang="sv-SE" dirty="0"/>
              <a:t>Centres</a:t>
            </a:r>
          </a:p>
        </p:txBody>
      </p:sp>
      <p:sp>
        <p:nvSpPr>
          <p:cNvPr id="3" name="Platshållare för innehåll 2">
            <a:extLst>
              <a:ext uri="{FF2B5EF4-FFF2-40B4-BE49-F238E27FC236}">
                <a16:creationId xmlns:a16="http://schemas.microsoft.com/office/drawing/2014/main" id="{FBBFEF1A-6BA3-9793-2E99-D2D4BAD61656}"/>
              </a:ext>
            </a:extLst>
          </p:cNvPr>
          <p:cNvSpPr>
            <a:spLocks noGrp="1"/>
          </p:cNvSpPr>
          <p:nvPr>
            <p:ph sz="quarter" idx="10"/>
          </p:nvPr>
        </p:nvSpPr>
        <p:spPr/>
        <p:txBody>
          <a:bodyPr>
            <a:normAutofit fontScale="85000" lnSpcReduction="20000"/>
          </a:bodyPr>
          <a:lstStyle/>
          <a:p>
            <a:pPr marL="0" indent="0">
              <a:buNone/>
            </a:pPr>
            <a:r>
              <a:rPr lang="en-US" sz="2000" i="1" dirty="0">
                <a:solidFill>
                  <a:schemeClr val="accent6"/>
                </a:solidFill>
              </a:rPr>
              <a:t>Strategically important for collaborating with society at large.</a:t>
            </a:r>
          </a:p>
          <a:p>
            <a:r>
              <a:rPr lang="en-US" sz="2000" dirty="0"/>
              <a:t>Centre for </a:t>
            </a:r>
            <a:r>
              <a:rPr lang="en-US" sz="2000" dirty="0" err="1"/>
              <a:t>Digitalisation</a:t>
            </a:r>
            <a:endParaRPr lang="en-US" sz="2000" dirty="0"/>
          </a:p>
          <a:p>
            <a:r>
              <a:rPr lang="en-US" sz="2000" dirty="0"/>
              <a:t>Centre for Sustainable Society Development </a:t>
            </a:r>
          </a:p>
          <a:p>
            <a:r>
              <a:rPr lang="en-US" sz="2000" dirty="0"/>
              <a:t>Centre for Cultural Policy Research </a:t>
            </a:r>
          </a:p>
          <a:p>
            <a:r>
              <a:rPr lang="en-US" sz="2000" dirty="0"/>
              <a:t>Centre for Welfare Studies</a:t>
            </a:r>
          </a:p>
          <a:p>
            <a:r>
              <a:rPr lang="en-US" sz="2000" dirty="0" err="1"/>
              <a:t>PreHospen</a:t>
            </a:r>
            <a:r>
              <a:rPr lang="en-US" sz="2000" dirty="0"/>
              <a:t> – Centre for Prehospital Research</a:t>
            </a:r>
          </a:p>
          <a:p>
            <a:r>
              <a:rPr lang="en-US" sz="2000" dirty="0"/>
              <a:t>INCLUDE – Centre for Inclusive Studies</a:t>
            </a:r>
          </a:p>
          <a:p>
            <a:pPr marL="0" indent="0">
              <a:buNone/>
            </a:pPr>
            <a:endParaRPr lang="en-US" sz="2000" i="1" dirty="0">
              <a:solidFill>
                <a:schemeClr val="accent6"/>
              </a:solidFill>
            </a:endParaRPr>
          </a:p>
        </p:txBody>
      </p:sp>
    </p:spTree>
    <p:extLst>
      <p:ext uri="{BB962C8B-B14F-4D97-AF65-F5344CB8AC3E}">
        <p14:creationId xmlns:p14="http://schemas.microsoft.com/office/powerpoint/2010/main" val="2421004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3409E6-11D8-F689-942E-CD53386F2137}"/>
              </a:ext>
            </a:extLst>
          </p:cNvPr>
          <p:cNvSpPr>
            <a:spLocks noGrp="1"/>
          </p:cNvSpPr>
          <p:nvPr>
            <p:ph type="ctrTitle"/>
          </p:nvPr>
        </p:nvSpPr>
        <p:spPr/>
        <p:txBody>
          <a:bodyPr/>
          <a:lstStyle/>
          <a:p>
            <a:r>
              <a:rPr lang="sv-SE" dirty="0"/>
              <a:t>The </a:t>
            </a:r>
            <a:r>
              <a:rPr lang="sv-SE" dirty="0" err="1"/>
              <a:t>university</a:t>
            </a:r>
            <a:r>
              <a:rPr lang="sv-SE" dirty="0"/>
              <a:t> in </a:t>
            </a:r>
            <a:r>
              <a:rPr lang="sv-SE" dirty="0" err="1"/>
              <a:t>figures</a:t>
            </a:r>
            <a:endParaRPr lang="sv-SE" dirty="0"/>
          </a:p>
        </p:txBody>
      </p:sp>
      <p:sp>
        <p:nvSpPr>
          <p:cNvPr id="4" name="Platshållare för innehåll 3">
            <a:extLst>
              <a:ext uri="{FF2B5EF4-FFF2-40B4-BE49-F238E27FC236}">
                <a16:creationId xmlns:a16="http://schemas.microsoft.com/office/drawing/2014/main" id="{31A5C804-A98B-6232-6985-5D4F7020225A}"/>
              </a:ext>
            </a:extLst>
          </p:cNvPr>
          <p:cNvSpPr>
            <a:spLocks noGrp="1"/>
          </p:cNvSpPr>
          <p:nvPr>
            <p:ph sz="quarter" idx="12"/>
          </p:nvPr>
        </p:nvSpPr>
        <p:spPr/>
        <p:txBody>
          <a:bodyPr>
            <a:normAutofit fontScale="85000" lnSpcReduction="20000"/>
          </a:bodyPr>
          <a:lstStyle/>
          <a:p>
            <a:pPr marL="342900" indent="-342900">
              <a:buFont typeface="Arial" panose="020B0604020202020204" pitchFamily="34" charset="0"/>
              <a:buChar char="•"/>
            </a:pPr>
            <a:r>
              <a:rPr lang="en-US" dirty="0"/>
              <a:t>Number of students: about 19,000</a:t>
            </a:r>
          </a:p>
          <a:p>
            <a:pPr marL="342900" indent="-342900">
              <a:buFont typeface="Arial" panose="020B0604020202020204" pitchFamily="34" charset="0"/>
              <a:buChar char="•"/>
            </a:pPr>
            <a:r>
              <a:rPr lang="en-US" dirty="0"/>
              <a:t>Number of full-time students: 6,488</a:t>
            </a:r>
          </a:p>
          <a:p>
            <a:pPr marL="342900" indent="-342900">
              <a:buFont typeface="Arial" panose="020B0604020202020204" pitchFamily="34" charset="0"/>
              <a:buChar char="•"/>
            </a:pPr>
            <a:r>
              <a:rPr lang="en-US" dirty="0"/>
              <a:t>Number of degrees: 1,787</a:t>
            </a:r>
          </a:p>
          <a:p>
            <a:pPr marL="342900" indent="-342900">
              <a:buFont typeface="Arial" panose="020B0604020202020204" pitchFamily="34" charset="0"/>
              <a:buChar char="•"/>
            </a:pPr>
            <a:r>
              <a:rPr lang="en-US" dirty="0"/>
              <a:t>Number of employees: 828</a:t>
            </a:r>
          </a:p>
          <a:p>
            <a:pPr marL="342900" indent="-342900">
              <a:buFont typeface="Arial" panose="020B0604020202020204" pitchFamily="34" charset="0"/>
              <a:buChar char="•"/>
            </a:pPr>
            <a:r>
              <a:rPr lang="en-US" dirty="0"/>
              <a:t>Number of professors: 49</a:t>
            </a:r>
          </a:p>
          <a:p>
            <a:pPr marL="342900" indent="-342900">
              <a:buFont typeface="Arial" panose="020B0604020202020204" pitchFamily="34" charset="0"/>
              <a:buChar char="•"/>
            </a:pPr>
            <a:r>
              <a:rPr lang="en-US" dirty="0"/>
              <a:t>Number of admitted doctoral students: 90</a:t>
            </a:r>
          </a:p>
          <a:p>
            <a:pPr marL="342900" indent="-342900">
              <a:buFont typeface="Arial" panose="020B0604020202020204" pitchFamily="34" charset="0"/>
              <a:buChar char="•"/>
            </a:pPr>
            <a:r>
              <a:rPr lang="en-US" dirty="0"/>
              <a:t>Turnover </a:t>
            </a:r>
            <a:r>
              <a:rPr lang="en-US" dirty="0" err="1"/>
              <a:t>kSEK</a:t>
            </a:r>
            <a:r>
              <a:rPr lang="en-US" dirty="0"/>
              <a:t>: 963,897</a:t>
            </a:r>
          </a:p>
        </p:txBody>
      </p:sp>
      <p:pic>
        <p:nvPicPr>
          <p:cNvPr id="5" name="Platshållare för bild 15" descr="En bild som visar klädsel, fotbeklädnader, utomhus, person&#10;&#10;Automatiskt genererad beskrivning">
            <a:extLst>
              <a:ext uri="{FF2B5EF4-FFF2-40B4-BE49-F238E27FC236}">
                <a16:creationId xmlns:a16="http://schemas.microsoft.com/office/drawing/2014/main" id="{3B53A860-057A-0195-65ED-8492F6E4CA8B}"/>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a:xfrm>
            <a:off x="0" y="0"/>
            <a:ext cx="4438650" cy="6858000"/>
          </a:xfrm>
        </p:spPr>
      </p:pic>
    </p:spTree>
    <p:extLst>
      <p:ext uri="{BB962C8B-B14F-4D97-AF65-F5344CB8AC3E}">
        <p14:creationId xmlns:p14="http://schemas.microsoft.com/office/powerpoint/2010/main" val="3870472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C41D1D-9C8F-521F-6EA7-E3180A1B8EE7}"/>
              </a:ext>
            </a:extLst>
          </p:cNvPr>
          <p:cNvSpPr>
            <a:spLocks noGrp="1"/>
          </p:cNvSpPr>
          <p:nvPr>
            <p:ph type="ctrTitle"/>
          </p:nvPr>
        </p:nvSpPr>
        <p:spPr>
          <a:xfrm>
            <a:off x="2588821" y="2692804"/>
            <a:ext cx="7014358" cy="1472391"/>
          </a:xfrm>
        </p:spPr>
        <p:txBody>
          <a:bodyPr/>
          <a:lstStyle/>
          <a:p>
            <a:r>
              <a:rPr lang="sv-SE" dirty="0">
                <a:solidFill>
                  <a:schemeClr val="accent3"/>
                </a:solidFill>
              </a:rPr>
              <a:t>University </a:t>
            </a:r>
            <a:r>
              <a:rPr lang="sv-SE" dirty="0" err="1">
                <a:solidFill>
                  <a:schemeClr val="accent3"/>
                </a:solidFill>
              </a:rPr>
              <a:t>of</a:t>
            </a:r>
            <a:r>
              <a:rPr lang="sv-SE" dirty="0">
                <a:solidFill>
                  <a:schemeClr val="accent3"/>
                </a:solidFill>
              </a:rPr>
              <a:t> Borås</a:t>
            </a:r>
          </a:p>
        </p:txBody>
      </p:sp>
    </p:spTree>
    <p:extLst>
      <p:ext uri="{BB962C8B-B14F-4D97-AF65-F5344CB8AC3E}">
        <p14:creationId xmlns:p14="http://schemas.microsoft.com/office/powerpoint/2010/main" val="55623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DA2FDF-B926-59F9-239E-1E8438ADF6A3}"/>
              </a:ext>
            </a:extLst>
          </p:cNvPr>
          <p:cNvSpPr>
            <a:spLocks noGrp="1"/>
          </p:cNvSpPr>
          <p:nvPr>
            <p:ph type="ctrTitle"/>
          </p:nvPr>
        </p:nvSpPr>
        <p:spPr>
          <a:xfrm>
            <a:off x="2588815" y="2295121"/>
            <a:ext cx="7014358" cy="1472391"/>
          </a:xfrm>
        </p:spPr>
        <p:txBody>
          <a:bodyPr>
            <a:normAutofit/>
          </a:bodyPr>
          <a:lstStyle/>
          <a:p>
            <a:r>
              <a:rPr lang="en-US" dirty="0">
                <a:solidFill>
                  <a:schemeClr val="accent3"/>
                </a:solidFill>
              </a:rPr>
              <a:t>Together, we take</a:t>
            </a:r>
            <a:br>
              <a:rPr lang="en-US" dirty="0">
                <a:solidFill>
                  <a:schemeClr val="accent3"/>
                </a:solidFill>
              </a:rPr>
            </a:br>
            <a:r>
              <a:rPr lang="en-US" dirty="0"/>
              <a:t>responsibility</a:t>
            </a:r>
            <a:r>
              <a:rPr lang="en-US" dirty="0">
                <a:solidFill>
                  <a:schemeClr val="accent3"/>
                </a:solidFill>
              </a:rPr>
              <a:t> for the future</a:t>
            </a:r>
            <a:endParaRPr lang="sv-SE" dirty="0">
              <a:solidFill>
                <a:schemeClr val="accent3"/>
              </a:solidFill>
            </a:endParaRPr>
          </a:p>
        </p:txBody>
      </p:sp>
      <p:sp>
        <p:nvSpPr>
          <p:cNvPr id="3" name="Underrubrik 2">
            <a:extLst>
              <a:ext uri="{FF2B5EF4-FFF2-40B4-BE49-F238E27FC236}">
                <a16:creationId xmlns:a16="http://schemas.microsoft.com/office/drawing/2014/main" id="{50A4D8A9-3396-9E69-0BBE-18E6FE21A716}"/>
              </a:ext>
            </a:extLst>
          </p:cNvPr>
          <p:cNvSpPr>
            <a:spLocks noGrp="1"/>
          </p:cNvSpPr>
          <p:nvPr>
            <p:ph type="subTitle" idx="1"/>
          </p:nvPr>
        </p:nvSpPr>
        <p:spPr>
          <a:xfrm>
            <a:off x="3512786" y="3767512"/>
            <a:ext cx="5166417" cy="727562"/>
          </a:xfrm>
        </p:spPr>
        <p:txBody>
          <a:bodyPr>
            <a:normAutofit fontScale="32500" lnSpcReduction="20000"/>
          </a:bodyPr>
          <a:lstStyle/>
          <a:p>
            <a:r>
              <a:rPr lang="sv-SE" sz="4900" dirty="0" err="1"/>
              <a:t>Through</a:t>
            </a:r>
            <a:r>
              <a:rPr lang="sv-SE" sz="4900" dirty="0"/>
              <a:t> </a:t>
            </a:r>
            <a:r>
              <a:rPr lang="sv-SE" sz="4900" dirty="0" err="1"/>
              <a:t>continually</a:t>
            </a:r>
            <a:r>
              <a:rPr lang="sv-SE" sz="4900" dirty="0"/>
              <a:t> </a:t>
            </a:r>
            <a:r>
              <a:rPr lang="sv-SE" sz="4900" dirty="0" err="1"/>
              <a:t>developing</a:t>
            </a:r>
            <a:r>
              <a:rPr lang="sv-SE" sz="4900" dirty="0"/>
              <a:t> </a:t>
            </a:r>
            <a:r>
              <a:rPr lang="sv-SE" sz="4900" dirty="0" err="1"/>
              <a:t>distinctive</a:t>
            </a:r>
            <a:r>
              <a:rPr lang="sv-SE" sz="4900" dirty="0"/>
              <a:t> </a:t>
            </a:r>
            <a:r>
              <a:rPr lang="sv-SE" sz="4900" dirty="0" err="1"/>
              <a:t>education</a:t>
            </a:r>
            <a:r>
              <a:rPr lang="sv-SE" sz="4900" dirty="0"/>
              <a:t> </a:t>
            </a:r>
            <a:br>
              <a:rPr lang="sv-SE" sz="4900" dirty="0"/>
            </a:br>
            <a:r>
              <a:rPr lang="sv-SE" sz="4900" dirty="0"/>
              <a:t>and research, </a:t>
            </a:r>
            <a:r>
              <a:rPr lang="sv-SE" sz="4900" dirty="0" err="1"/>
              <a:t>we</a:t>
            </a:r>
            <a:r>
              <a:rPr lang="sv-SE" sz="4900" dirty="0"/>
              <a:t> make a </a:t>
            </a:r>
            <a:r>
              <a:rPr lang="sv-SE" sz="4900" dirty="0" err="1"/>
              <a:t>difference</a:t>
            </a:r>
            <a:r>
              <a:rPr lang="sv-SE" sz="4900" dirty="0"/>
              <a:t>.</a:t>
            </a:r>
          </a:p>
          <a:p>
            <a:endParaRPr lang="sv-SE" dirty="0"/>
          </a:p>
        </p:txBody>
      </p:sp>
    </p:spTree>
    <p:extLst>
      <p:ext uri="{BB962C8B-B14F-4D97-AF65-F5344CB8AC3E}">
        <p14:creationId xmlns:p14="http://schemas.microsoft.com/office/powerpoint/2010/main" val="99613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824E0E-E9E6-0F4F-14B2-E3DA5926E3A0}"/>
              </a:ext>
            </a:extLst>
          </p:cNvPr>
          <p:cNvSpPr>
            <a:spLocks noGrp="1"/>
          </p:cNvSpPr>
          <p:nvPr>
            <p:ph type="ctrTitle"/>
          </p:nvPr>
        </p:nvSpPr>
        <p:spPr/>
        <p:txBody>
          <a:bodyPr/>
          <a:lstStyle/>
          <a:p>
            <a:r>
              <a:rPr lang="sv-SE" dirty="0" err="1"/>
              <a:t>Our</a:t>
            </a:r>
            <a:r>
              <a:rPr lang="sv-SE" dirty="0"/>
              <a:t> </a:t>
            </a:r>
            <a:r>
              <a:rPr lang="sv-SE" dirty="0" err="1"/>
              <a:t>goals</a:t>
            </a:r>
            <a:endParaRPr lang="sv-SE" dirty="0"/>
          </a:p>
        </p:txBody>
      </p:sp>
      <p:sp>
        <p:nvSpPr>
          <p:cNvPr id="3" name="Platshållare för bild 2">
            <a:extLst>
              <a:ext uri="{FF2B5EF4-FFF2-40B4-BE49-F238E27FC236}">
                <a16:creationId xmlns:a16="http://schemas.microsoft.com/office/drawing/2014/main" id="{429368B3-8534-B8E6-00A5-211DB2C56B33}"/>
              </a:ext>
            </a:extLst>
          </p:cNvPr>
          <p:cNvSpPr>
            <a:spLocks noGrp="1"/>
          </p:cNvSpPr>
          <p:nvPr>
            <p:ph type="pic" sz="quarter" idx="11"/>
          </p:nvPr>
        </p:nvSpPr>
        <p:spPr/>
        <p:txBody>
          <a:bodyPr/>
          <a:lstStyle/>
          <a:p>
            <a:endParaRPr lang="sv-SE"/>
          </a:p>
        </p:txBody>
      </p:sp>
      <p:sp>
        <p:nvSpPr>
          <p:cNvPr id="4" name="Platshållare för innehåll 3">
            <a:extLst>
              <a:ext uri="{FF2B5EF4-FFF2-40B4-BE49-F238E27FC236}">
                <a16:creationId xmlns:a16="http://schemas.microsoft.com/office/drawing/2014/main" id="{6CFC8AC6-7D3F-9F9A-4A65-9072C6AB5770}"/>
              </a:ext>
            </a:extLst>
          </p:cNvPr>
          <p:cNvSpPr>
            <a:spLocks noGrp="1"/>
          </p:cNvSpPr>
          <p:nvPr>
            <p:ph sz="quarter" idx="12"/>
          </p:nvPr>
        </p:nvSpPr>
        <p:spPr/>
        <p:txBody>
          <a:bodyPr/>
          <a:lstStyle/>
          <a:p>
            <a:pPr marL="342900" indent="-342900">
              <a:buFont typeface="Arial" panose="020B0604020202020204" pitchFamily="34" charset="0"/>
              <a:buChar char="•"/>
            </a:pPr>
            <a:r>
              <a:rPr lang="en-US" dirty="0"/>
              <a:t>The attractive university</a:t>
            </a:r>
          </a:p>
          <a:p>
            <a:pPr marL="342900" indent="-342900">
              <a:buFont typeface="Arial" panose="020B0604020202020204" pitchFamily="34" charset="0"/>
              <a:buChar char="•"/>
            </a:pPr>
            <a:r>
              <a:rPr lang="en-US" dirty="0"/>
              <a:t>Complete academic environments 2.0</a:t>
            </a:r>
          </a:p>
          <a:p>
            <a:endParaRPr lang="sv-SE" dirty="0"/>
          </a:p>
        </p:txBody>
      </p:sp>
      <p:pic>
        <p:nvPicPr>
          <p:cNvPr id="5" name="Platshållare för bild 23" descr="En bild som visar utomhus, himmel, träd, moln&#10;&#10;Automatiskt genererad beskrivning">
            <a:extLst>
              <a:ext uri="{FF2B5EF4-FFF2-40B4-BE49-F238E27FC236}">
                <a16:creationId xmlns:a16="http://schemas.microsoft.com/office/drawing/2014/main" id="{C5AF2D89-8107-C93B-55B2-FD79AE6A9F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4438650" cy="6858000"/>
          </a:xfrm>
          <a:prstGeom prst="rect">
            <a:avLst/>
          </a:prstGeom>
        </p:spPr>
      </p:pic>
    </p:spTree>
    <p:extLst>
      <p:ext uri="{BB962C8B-B14F-4D97-AF65-F5344CB8AC3E}">
        <p14:creationId xmlns:p14="http://schemas.microsoft.com/office/powerpoint/2010/main" val="196425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824E0E-E9E6-0F4F-14B2-E3DA5926E3A0}"/>
              </a:ext>
            </a:extLst>
          </p:cNvPr>
          <p:cNvSpPr>
            <a:spLocks noGrp="1"/>
          </p:cNvSpPr>
          <p:nvPr>
            <p:ph type="ctrTitle"/>
          </p:nvPr>
        </p:nvSpPr>
        <p:spPr/>
        <p:txBody>
          <a:bodyPr/>
          <a:lstStyle/>
          <a:p>
            <a:r>
              <a:rPr lang="en-US" dirty="0"/>
              <a:t>Strategies in connection to </a:t>
            </a:r>
            <a:br>
              <a:rPr lang="en-US" dirty="0"/>
            </a:br>
            <a:r>
              <a:rPr lang="en-US" dirty="0"/>
              <a:t>the university’s goals</a:t>
            </a:r>
            <a:endParaRPr lang="sv-SE" dirty="0"/>
          </a:p>
        </p:txBody>
      </p:sp>
      <p:sp>
        <p:nvSpPr>
          <p:cNvPr id="3" name="Platshållare för bild 2">
            <a:extLst>
              <a:ext uri="{FF2B5EF4-FFF2-40B4-BE49-F238E27FC236}">
                <a16:creationId xmlns:a16="http://schemas.microsoft.com/office/drawing/2014/main" id="{429368B3-8534-B8E6-00A5-211DB2C56B33}"/>
              </a:ext>
            </a:extLst>
          </p:cNvPr>
          <p:cNvSpPr>
            <a:spLocks noGrp="1"/>
          </p:cNvSpPr>
          <p:nvPr>
            <p:ph type="pic" sz="quarter" idx="11"/>
          </p:nvPr>
        </p:nvSpPr>
        <p:spPr/>
        <p:txBody>
          <a:bodyPr/>
          <a:lstStyle/>
          <a:p>
            <a:endParaRPr lang="sv-SE"/>
          </a:p>
        </p:txBody>
      </p:sp>
      <p:sp>
        <p:nvSpPr>
          <p:cNvPr id="4" name="Platshållare för innehåll 3">
            <a:extLst>
              <a:ext uri="{FF2B5EF4-FFF2-40B4-BE49-F238E27FC236}">
                <a16:creationId xmlns:a16="http://schemas.microsoft.com/office/drawing/2014/main" id="{6CFC8AC6-7D3F-9F9A-4A65-9072C6AB5770}"/>
              </a:ext>
            </a:extLst>
          </p:cNvPr>
          <p:cNvSpPr>
            <a:spLocks noGrp="1"/>
          </p:cNvSpPr>
          <p:nvPr>
            <p:ph sz="quarter" idx="12"/>
          </p:nvPr>
        </p:nvSpPr>
        <p:spPr/>
        <p:txBody>
          <a:bodyPr/>
          <a:lstStyle/>
          <a:p>
            <a:pPr marL="342900" indent="-342900">
              <a:buFont typeface="Arial" panose="020B0604020202020204" pitchFamily="34" charset="0"/>
              <a:buChar char="•"/>
            </a:pPr>
            <a:r>
              <a:rPr lang="en-US" dirty="0" err="1"/>
              <a:t>Digitalisation</a:t>
            </a:r>
            <a:endParaRPr lang="en-US" dirty="0"/>
          </a:p>
          <a:p>
            <a:pPr marL="342900" indent="-342900">
              <a:buFont typeface="Arial" panose="020B0604020202020204" pitchFamily="34" charset="0"/>
              <a:buChar char="•"/>
            </a:pPr>
            <a:r>
              <a:rPr lang="en-US" dirty="0"/>
              <a:t>Continually developing distinctive education and research</a:t>
            </a:r>
          </a:p>
          <a:p>
            <a:pPr marL="342900" indent="-342900">
              <a:buFont typeface="Arial" panose="020B0604020202020204" pitchFamily="34" charset="0"/>
              <a:buChar char="•"/>
            </a:pPr>
            <a:r>
              <a:rPr lang="en-US" dirty="0"/>
              <a:t>Environments for learning</a:t>
            </a:r>
          </a:p>
          <a:p>
            <a:pPr marL="342900" indent="-342900">
              <a:buFont typeface="Arial" panose="020B0604020202020204" pitchFamily="34" charset="0"/>
              <a:buChar char="•"/>
            </a:pPr>
            <a:r>
              <a:rPr lang="en-US" dirty="0"/>
              <a:t>Together and in collaboration</a:t>
            </a:r>
          </a:p>
          <a:p>
            <a:endParaRPr lang="sv-SE" dirty="0"/>
          </a:p>
        </p:txBody>
      </p:sp>
      <p:pic>
        <p:nvPicPr>
          <p:cNvPr id="5" name="Platshållare för bild 23" descr="En bild som visar utomhus, himmel, träd, moln&#10;&#10;Automatiskt genererad beskrivning">
            <a:extLst>
              <a:ext uri="{FF2B5EF4-FFF2-40B4-BE49-F238E27FC236}">
                <a16:creationId xmlns:a16="http://schemas.microsoft.com/office/drawing/2014/main" id="{C5AF2D89-8107-C93B-55B2-FD79AE6A9F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4438650" cy="6858000"/>
          </a:xfrm>
          <a:prstGeom prst="rect">
            <a:avLst/>
          </a:prstGeom>
        </p:spPr>
      </p:pic>
    </p:spTree>
    <p:extLst>
      <p:ext uri="{BB962C8B-B14F-4D97-AF65-F5344CB8AC3E}">
        <p14:creationId xmlns:p14="http://schemas.microsoft.com/office/powerpoint/2010/main" val="21361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E0F505-AD9D-BEC5-8FD0-6A7D020A4482}"/>
              </a:ext>
            </a:extLst>
          </p:cNvPr>
          <p:cNvSpPr>
            <a:spLocks noGrp="1"/>
          </p:cNvSpPr>
          <p:nvPr>
            <p:ph type="ctrTitle"/>
          </p:nvPr>
        </p:nvSpPr>
        <p:spPr>
          <a:xfrm>
            <a:off x="2588815" y="2445093"/>
            <a:ext cx="7014358" cy="1472391"/>
          </a:xfrm>
        </p:spPr>
        <p:txBody>
          <a:bodyPr/>
          <a:lstStyle/>
          <a:p>
            <a:r>
              <a:rPr lang="sv-SE" dirty="0"/>
              <a:t>In </a:t>
            </a:r>
            <a:r>
              <a:rPr lang="sv-SE" i="1" dirty="0"/>
              <a:t>central </a:t>
            </a:r>
            <a:r>
              <a:rPr lang="sv-SE" dirty="0"/>
              <a:t>Borås, Sweden</a:t>
            </a:r>
          </a:p>
        </p:txBody>
      </p:sp>
      <p:sp>
        <p:nvSpPr>
          <p:cNvPr id="3" name="Underrubrik 2">
            <a:extLst>
              <a:ext uri="{FF2B5EF4-FFF2-40B4-BE49-F238E27FC236}">
                <a16:creationId xmlns:a16="http://schemas.microsoft.com/office/drawing/2014/main" id="{1974B8AC-BC71-D2C8-C965-1E58AB923143}"/>
              </a:ext>
            </a:extLst>
          </p:cNvPr>
          <p:cNvSpPr>
            <a:spLocks noGrp="1"/>
          </p:cNvSpPr>
          <p:nvPr>
            <p:ph type="subTitle" idx="1"/>
          </p:nvPr>
        </p:nvSpPr>
        <p:spPr>
          <a:xfrm>
            <a:off x="3512785" y="3690553"/>
            <a:ext cx="5166417" cy="595906"/>
          </a:xfrm>
        </p:spPr>
        <p:txBody>
          <a:bodyPr/>
          <a:lstStyle/>
          <a:p>
            <a:r>
              <a:rPr lang="sv-SE" sz="2000" dirty="0">
                <a:solidFill>
                  <a:schemeClr val="accent3"/>
                </a:solidFill>
              </a:rPr>
              <a:t>City campus – a </a:t>
            </a:r>
            <a:r>
              <a:rPr lang="sv-SE" sz="2000" dirty="0" err="1">
                <a:solidFill>
                  <a:schemeClr val="accent3"/>
                </a:solidFill>
              </a:rPr>
              <a:t>place</a:t>
            </a:r>
            <a:r>
              <a:rPr lang="sv-SE" sz="2000" dirty="0">
                <a:solidFill>
                  <a:schemeClr val="accent3"/>
                </a:solidFill>
              </a:rPr>
              <a:t> to </a:t>
            </a:r>
            <a:r>
              <a:rPr lang="sv-SE" sz="2000" dirty="0" err="1">
                <a:solidFill>
                  <a:schemeClr val="accent3"/>
                </a:solidFill>
              </a:rPr>
              <a:t>meet</a:t>
            </a:r>
            <a:endParaRPr lang="sv-SE" sz="2000" dirty="0">
              <a:solidFill>
                <a:schemeClr val="accent3"/>
              </a:solidFill>
            </a:endParaRPr>
          </a:p>
          <a:p>
            <a:endParaRPr lang="sv-SE" dirty="0"/>
          </a:p>
        </p:txBody>
      </p:sp>
    </p:spTree>
    <p:extLst>
      <p:ext uri="{BB962C8B-B14F-4D97-AF65-F5344CB8AC3E}">
        <p14:creationId xmlns:p14="http://schemas.microsoft.com/office/powerpoint/2010/main" val="964531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51159BBD-63D8-3782-03E0-E24EBF5276CB}"/>
              </a:ext>
            </a:extLst>
          </p:cNvPr>
          <p:cNvSpPr>
            <a:spLocks noGrp="1"/>
          </p:cNvSpPr>
          <p:nvPr>
            <p:ph sz="quarter" idx="12"/>
          </p:nvPr>
        </p:nvSpPr>
        <p:spPr>
          <a:xfrm>
            <a:off x="5093222" y="1451570"/>
            <a:ext cx="6840000" cy="3688599"/>
          </a:xfrm>
        </p:spPr>
        <p:txBody>
          <a:bodyPr>
            <a:noAutofit/>
          </a:bodyPr>
          <a:lstStyle/>
          <a:p>
            <a:r>
              <a:rPr lang="en-US" sz="3200" dirty="0"/>
              <a:t>The University of </a:t>
            </a:r>
            <a:r>
              <a:rPr lang="en-US" sz="3200" dirty="0" err="1"/>
              <a:t>Borås</a:t>
            </a:r>
            <a:r>
              <a:rPr lang="en-US" sz="3200" dirty="0"/>
              <a:t> offers </a:t>
            </a:r>
            <a:r>
              <a:rPr lang="en-US" sz="3200" dirty="0">
                <a:solidFill>
                  <a:schemeClr val="accent6"/>
                </a:solidFill>
              </a:rPr>
              <a:t>interdisciplinary</a:t>
            </a:r>
            <a:r>
              <a:rPr lang="en-US" sz="3200" dirty="0"/>
              <a:t> educational </a:t>
            </a:r>
            <a:r>
              <a:rPr lang="en-US" sz="3200" dirty="0" err="1"/>
              <a:t>programmes</a:t>
            </a:r>
            <a:r>
              <a:rPr lang="en-US" sz="3200" dirty="0"/>
              <a:t> at the Bachelor’s and Master’s levels as well as doctoral </a:t>
            </a:r>
            <a:r>
              <a:rPr lang="en-US" sz="3200" dirty="0" err="1"/>
              <a:t>programmes</a:t>
            </a:r>
            <a:r>
              <a:rPr lang="en-US" sz="3200" dirty="0"/>
              <a:t>.</a:t>
            </a:r>
            <a:endParaRPr lang="sv-SE" sz="3200" dirty="0"/>
          </a:p>
        </p:txBody>
      </p:sp>
      <p:pic>
        <p:nvPicPr>
          <p:cNvPr id="10" name="Platshållare för bild 9" descr="En bild som visar ask, inomhus, av trä, golv&#10;&#10;Automatiskt genererad beskrivning">
            <a:extLst>
              <a:ext uri="{FF2B5EF4-FFF2-40B4-BE49-F238E27FC236}">
                <a16:creationId xmlns:a16="http://schemas.microsoft.com/office/drawing/2014/main" id="{0FC9FBF4-2F82-9274-1874-DE4050DD18B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a:stretch/>
        </p:blipFill>
        <p:spPr>
          <a:xfrm>
            <a:off x="0" y="0"/>
            <a:ext cx="4437888" cy="6858000"/>
          </a:xfrm>
        </p:spPr>
      </p:pic>
    </p:spTree>
    <p:extLst>
      <p:ext uri="{BB962C8B-B14F-4D97-AF65-F5344CB8AC3E}">
        <p14:creationId xmlns:p14="http://schemas.microsoft.com/office/powerpoint/2010/main" val="95618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8862D3-C0B7-C11D-858D-8708B3C99599}"/>
              </a:ext>
            </a:extLst>
          </p:cNvPr>
          <p:cNvSpPr>
            <a:spLocks noGrp="1"/>
          </p:cNvSpPr>
          <p:nvPr>
            <p:ph type="ctrTitle"/>
          </p:nvPr>
        </p:nvSpPr>
        <p:spPr/>
        <p:txBody>
          <a:bodyPr/>
          <a:lstStyle/>
          <a:p>
            <a:r>
              <a:rPr lang="sv-SE" dirty="0" err="1"/>
              <a:t>Our</a:t>
            </a:r>
            <a:r>
              <a:rPr lang="sv-SE" dirty="0"/>
              <a:t> areas </a:t>
            </a:r>
            <a:r>
              <a:rPr lang="sv-SE" dirty="0" err="1"/>
              <a:t>of</a:t>
            </a:r>
            <a:r>
              <a:rPr lang="sv-SE" dirty="0"/>
              <a:t> </a:t>
            </a:r>
            <a:r>
              <a:rPr lang="sv-SE" dirty="0" err="1"/>
              <a:t>education</a:t>
            </a:r>
            <a:endParaRPr lang="sv-SE" dirty="0"/>
          </a:p>
        </p:txBody>
      </p:sp>
      <p:sp>
        <p:nvSpPr>
          <p:cNvPr id="3" name="Platshållare för innehåll 2">
            <a:extLst>
              <a:ext uri="{FF2B5EF4-FFF2-40B4-BE49-F238E27FC236}">
                <a16:creationId xmlns:a16="http://schemas.microsoft.com/office/drawing/2014/main" id="{1498E8EE-70C3-6C0C-9EC3-7532853F7D44}"/>
              </a:ext>
            </a:extLst>
          </p:cNvPr>
          <p:cNvSpPr>
            <a:spLocks noGrp="1"/>
          </p:cNvSpPr>
          <p:nvPr>
            <p:ph sz="quarter" idx="10"/>
          </p:nvPr>
        </p:nvSpPr>
        <p:spPr>
          <a:xfrm>
            <a:off x="522000" y="2159999"/>
            <a:ext cx="11160000" cy="4193175"/>
          </a:xfrm>
        </p:spPr>
        <p:txBody>
          <a:bodyPr>
            <a:noAutofit/>
          </a:bodyPr>
          <a:lstStyle/>
          <a:p>
            <a:r>
              <a:rPr lang="en-US" sz="1800" dirty="0" err="1"/>
              <a:t>Behavioural</a:t>
            </a:r>
            <a:r>
              <a:rPr lang="en-US" sz="1800" dirty="0"/>
              <a:t> and Education Sciences</a:t>
            </a:r>
          </a:p>
          <a:p>
            <a:r>
              <a:rPr lang="en-US" sz="1800" dirty="0"/>
              <a:t>Business and Informatics</a:t>
            </a:r>
          </a:p>
          <a:p>
            <a:r>
              <a:rPr lang="en-US" sz="1800" dirty="0"/>
              <a:t>Engineering</a:t>
            </a:r>
          </a:p>
          <a:p>
            <a:r>
              <a:rPr lang="en-US" sz="1800" dirty="0"/>
              <a:t>Fashion and Textile Studies</a:t>
            </a:r>
          </a:p>
          <a:p>
            <a:r>
              <a:rPr lang="en-US" sz="1800" dirty="0"/>
              <a:t>Health Sciences</a:t>
            </a:r>
          </a:p>
          <a:p>
            <a:r>
              <a:rPr lang="en-US" sz="1800" dirty="0"/>
              <a:t>Library and Information Science</a:t>
            </a:r>
          </a:p>
          <a:p>
            <a:r>
              <a:rPr lang="en-US" sz="1800" dirty="0"/>
              <a:t>Police Education</a:t>
            </a:r>
          </a:p>
          <a:p>
            <a:r>
              <a:rPr lang="en-US" sz="1800" dirty="0"/>
              <a:t>Work Life and Social Welfare</a:t>
            </a:r>
          </a:p>
        </p:txBody>
      </p:sp>
    </p:spTree>
    <p:extLst>
      <p:ext uri="{BB962C8B-B14F-4D97-AF65-F5344CB8AC3E}">
        <p14:creationId xmlns:p14="http://schemas.microsoft.com/office/powerpoint/2010/main" val="70694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552B6-91C0-75EC-CB0C-0E931BA4ACBC}"/>
              </a:ext>
            </a:extLst>
          </p:cNvPr>
          <p:cNvSpPr>
            <a:spLocks noGrp="1"/>
          </p:cNvSpPr>
          <p:nvPr>
            <p:ph type="ctrTitle"/>
          </p:nvPr>
        </p:nvSpPr>
        <p:spPr/>
        <p:txBody>
          <a:bodyPr/>
          <a:lstStyle/>
          <a:p>
            <a:r>
              <a:rPr lang="en-US" dirty="0"/>
              <a:t>The home of </a:t>
            </a:r>
            <a:br>
              <a:rPr lang="en-US" dirty="0"/>
            </a:br>
            <a:r>
              <a:rPr lang="en-US" dirty="0"/>
              <a:t>Scandinavian textiles</a:t>
            </a:r>
            <a:endParaRPr lang="sv-SE" dirty="0"/>
          </a:p>
        </p:txBody>
      </p:sp>
      <p:sp>
        <p:nvSpPr>
          <p:cNvPr id="3" name="Platshållare för bild 2">
            <a:extLst>
              <a:ext uri="{FF2B5EF4-FFF2-40B4-BE49-F238E27FC236}">
                <a16:creationId xmlns:a16="http://schemas.microsoft.com/office/drawing/2014/main" id="{46E5E52A-0D82-D723-AFAE-8A09B0B8AE65}"/>
              </a:ext>
            </a:extLst>
          </p:cNvPr>
          <p:cNvSpPr>
            <a:spLocks noGrp="1"/>
          </p:cNvSpPr>
          <p:nvPr>
            <p:ph type="pic" sz="quarter" idx="11"/>
          </p:nvPr>
        </p:nvSpPr>
        <p:spPr/>
        <p:txBody>
          <a:bodyPr/>
          <a:lstStyle/>
          <a:p>
            <a:endParaRPr lang="sv-SE"/>
          </a:p>
        </p:txBody>
      </p:sp>
      <p:sp>
        <p:nvSpPr>
          <p:cNvPr id="4" name="Platshållare för innehåll 3">
            <a:extLst>
              <a:ext uri="{FF2B5EF4-FFF2-40B4-BE49-F238E27FC236}">
                <a16:creationId xmlns:a16="http://schemas.microsoft.com/office/drawing/2014/main" id="{9B521E5C-8A50-82BB-3F9A-C7D895F66C92}"/>
              </a:ext>
            </a:extLst>
          </p:cNvPr>
          <p:cNvSpPr>
            <a:spLocks noGrp="1"/>
          </p:cNvSpPr>
          <p:nvPr>
            <p:ph sz="quarter" idx="12"/>
          </p:nvPr>
        </p:nvSpPr>
        <p:spPr/>
        <p:txBody>
          <a:bodyPr>
            <a:normAutofit fontScale="77500" lnSpcReduction="20000"/>
          </a:bodyPr>
          <a:lstStyle/>
          <a:p>
            <a:r>
              <a:rPr lang="en-US" i="1" dirty="0">
                <a:solidFill>
                  <a:schemeClr val="accent6"/>
                </a:solidFill>
              </a:rPr>
              <a:t>The Swedish School of Textiles dates back to 1866 when the Technical School of Weaving was founded. Today, the Swedish School of Textiles offers some of the world’s most prominent educational </a:t>
            </a:r>
            <a:r>
              <a:rPr lang="en-US" i="1" dirty="0" err="1">
                <a:solidFill>
                  <a:schemeClr val="accent6"/>
                </a:solidFill>
              </a:rPr>
              <a:t>programmes</a:t>
            </a:r>
            <a:r>
              <a:rPr lang="en-US" i="1" dirty="0">
                <a:solidFill>
                  <a:schemeClr val="accent6"/>
                </a:solidFill>
              </a:rPr>
              <a:t> in the fields of design, technology, and management. </a:t>
            </a:r>
          </a:p>
          <a:p>
            <a:r>
              <a:rPr lang="en-US" dirty="0"/>
              <a:t>Students have the opportunity to combine creativity, practice, and theory. In the modern machine halls, there are knitting machines, advanced 3D technology, textile printing facilities, and dyeing laboratories. </a:t>
            </a:r>
          </a:p>
          <a:p>
            <a:r>
              <a:rPr lang="en-US" dirty="0"/>
              <a:t> </a:t>
            </a:r>
          </a:p>
          <a:p>
            <a:endParaRPr lang="sv-SE" dirty="0"/>
          </a:p>
        </p:txBody>
      </p:sp>
      <p:pic>
        <p:nvPicPr>
          <p:cNvPr id="5" name="Platshållare för bild 4" descr="En bild som visar nära&#10;&#10;Automatiskt genererad beskrivning">
            <a:extLst>
              <a:ext uri="{FF2B5EF4-FFF2-40B4-BE49-F238E27FC236}">
                <a16:creationId xmlns:a16="http://schemas.microsoft.com/office/drawing/2014/main" id="{180CC2D0-186E-04C6-D204-34A4D1E115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4438650" cy="6858000"/>
          </a:xfrm>
          <a:prstGeom prst="rect">
            <a:avLst/>
          </a:prstGeom>
        </p:spPr>
      </p:pic>
    </p:spTree>
    <p:extLst>
      <p:ext uri="{BB962C8B-B14F-4D97-AF65-F5344CB8AC3E}">
        <p14:creationId xmlns:p14="http://schemas.microsoft.com/office/powerpoint/2010/main" val="2264021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78ACF6-D1D5-381A-9CB6-B1C242974883}"/>
              </a:ext>
            </a:extLst>
          </p:cNvPr>
          <p:cNvSpPr>
            <a:spLocks noGrp="1"/>
          </p:cNvSpPr>
          <p:nvPr>
            <p:ph type="ctrTitle"/>
          </p:nvPr>
        </p:nvSpPr>
        <p:spPr/>
        <p:txBody>
          <a:bodyPr>
            <a:normAutofit/>
          </a:bodyPr>
          <a:lstStyle/>
          <a:p>
            <a:r>
              <a:rPr lang="en-US" dirty="0"/>
              <a:t>The book, the web </a:t>
            </a:r>
            <a:br>
              <a:rPr lang="en-US" dirty="0"/>
            </a:br>
            <a:r>
              <a:rPr lang="en-US" dirty="0"/>
              <a:t>and the future</a:t>
            </a:r>
            <a:endParaRPr lang="sv-SE" dirty="0"/>
          </a:p>
        </p:txBody>
      </p:sp>
      <p:sp>
        <p:nvSpPr>
          <p:cNvPr id="4" name="Platshållare för innehåll 3">
            <a:extLst>
              <a:ext uri="{FF2B5EF4-FFF2-40B4-BE49-F238E27FC236}">
                <a16:creationId xmlns:a16="http://schemas.microsoft.com/office/drawing/2014/main" id="{C8284EA9-C330-24EF-1191-625A8C5E4752}"/>
              </a:ext>
            </a:extLst>
          </p:cNvPr>
          <p:cNvSpPr>
            <a:spLocks noGrp="1"/>
          </p:cNvSpPr>
          <p:nvPr>
            <p:ph sz="quarter" idx="12"/>
          </p:nvPr>
        </p:nvSpPr>
        <p:spPr>
          <a:xfrm>
            <a:off x="4782504" y="2552403"/>
            <a:ext cx="6840000" cy="3395636"/>
          </a:xfrm>
        </p:spPr>
        <p:txBody>
          <a:bodyPr>
            <a:normAutofit fontScale="92500" lnSpcReduction="20000"/>
          </a:bodyPr>
          <a:lstStyle/>
          <a:p>
            <a:r>
              <a:rPr lang="en-US" sz="1700" i="1" dirty="0">
                <a:solidFill>
                  <a:schemeClr val="accent6"/>
                </a:solidFill>
              </a:rPr>
              <a:t>The Swedish School of Library and Information Science was founded in 1972 and offers internationally renowned education and research in library and information science.</a:t>
            </a:r>
          </a:p>
          <a:p>
            <a:r>
              <a:rPr lang="en-US" sz="1700" dirty="0"/>
              <a:t>Research is conducted in four main areas:</a:t>
            </a:r>
          </a:p>
          <a:p>
            <a:pPr marL="285750" indent="-285750">
              <a:buFont typeface="Arial" panose="020B0604020202020204" pitchFamily="34" charset="0"/>
              <a:buChar char="•"/>
            </a:pPr>
            <a:r>
              <a:rPr lang="en-US" sz="1700" dirty="0"/>
              <a:t>Information Practices</a:t>
            </a:r>
          </a:p>
          <a:p>
            <a:pPr marL="285750" indent="-285750">
              <a:buFont typeface="Arial" panose="020B0604020202020204" pitchFamily="34" charset="0"/>
              <a:buChar char="•"/>
            </a:pPr>
            <a:r>
              <a:rPr lang="en-US" sz="1700" dirty="0"/>
              <a:t>Knowledge Infrastructure</a:t>
            </a:r>
          </a:p>
          <a:p>
            <a:pPr marL="285750" indent="-285750">
              <a:buFont typeface="Arial" panose="020B0604020202020204" pitchFamily="34" charset="0"/>
              <a:buChar char="•"/>
            </a:pPr>
            <a:r>
              <a:rPr lang="en-US" sz="1700" dirty="0"/>
              <a:t>Libraries, Culture, and Society</a:t>
            </a:r>
          </a:p>
          <a:p>
            <a:pPr marL="285750" indent="-285750">
              <a:buFont typeface="Arial" panose="020B0604020202020204" pitchFamily="34" charset="0"/>
              <a:buChar char="•"/>
            </a:pPr>
            <a:r>
              <a:rPr lang="en-US" sz="1700" dirty="0"/>
              <a:t>Social Media Studies</a:t>
            </a:r>
          </a:p>
          <a:p>
            <a:endParaRPr lang="en-US" sz="1600" i="1" dirty="0">
              <a:solidFill>
                <a:schemeClr val="accent6"/>
              </a:solidFill>
            </a:endParaRPr>
          </a:p>
          <a:p>
            <a:endParaRPr lang="sv-SE" dirty="0"/>
          </a:p>
        </p:txBody>
      </p:sp>
      <p:pic>
        <p:nvPicPr>
          <p:cNvPr id="5" name="Platshållare för bild 28" descr="En bild som visar bokskåp, rum, bok, scen&#10;&#10;Automatiskt genererad beskrivning">
            <a:extLst>
              <a:ext uri="{FF2B5EF4-FFF2-40B4-BE49-F238E27FC236}">
                <a16:creationId xmlns:a16="http://schemas.microsoft.com/office/drawing/2014/main" id="{305AA5E4-086C-1EAE-749D-273287FCFCF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a:xfrm>
            <a:off x="0" y="0"/>
            <a:ext cx="4438650" cy="6858000"/>
          </a:xfrm>
        </p:spPr>
      </p:pic>
    </p:spTree>
    <p:extLst>
      <p:ext uri="{BB962C8B-B14F-4D97-AF65-F5344CB8AC3E}">
        <p14:creationId xmlns:p14="http://schemas.microsoft.com/office/powerpoint/2010/main" val="3608122959"/>
      </p:ext>
    </p:extLst>
  </p:cSld>
  <p:clrMapOvr>
    <a:masterClrMapping/>
  </p:clrMapOvr>
</p:sld>
</file>

<file path=ppt/theme/theme1.xml><?xml version="1.0" encoding="utf-8"?>
<a:theme xmlns:a="http://schemas.openxmlformats.org/drawingml/2006/main" name="HB Norrsken">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EN.potx" id="{47847C5E-6626-4614-B1EE-611CA39A7555}" vid="{9B640F9B-3DB6-484F-9C3B-282D47210549}"/>
    </a:ext>
  </a:extLst>
</a:theme>
</file>

<file path=ppt/theme/theme2.xml><?xml version="1.0" encoding="utf-8"?>
<a:theme xmlns:a="http://schemas.openxmlformats.org/drawingml/2006/main" name="HB White with blue corner logo">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EN.potx" id="{47847C5E-6626-4614-B1EE-611CA39A7555}" vid="{A0433B72-11A5-4622-B10A-E044773B0B24}"/>
    </a:ext>
  </a:extLst>
</a:theme>
</file>

<file path=ppt/theme/theme3.xml><?xml version="1.0" encoding="utf-8"?>
<a:theme xmlns:a="http://schemas.openxmlformats.org/drawingml/2006/main" name="HB White with bronze corner logo">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EN.potx" id="{47847C5E-6626-4614-B1EE-611CA39A7555}" vid="{ECC30B8F-DABD-4032-AAB5-A7380695D39B}"/>
    </a:ext>
  </a:extLst>
</a:theme>
</file>

<file path=ppt/theme/theme4.xml><?xml version="1.0" encoding="utf-8"?>
<a:theme xmlns:a="http://schemas.openxmlformats.org/drawingml/2006/main" name="HB Blue">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EN.potx" id="{47847C5E-6626-4614-B1EE-611CA39A7555}" vid="{B3678855-02AE-40F8-ABD7-F948FF5B4643}"/>
    </a:ext>
  </a:extLst>
</a:theme>
</file>

<file path=ppt/theme/theme5.xml><?xml version="1.0" encoding="utf-8"?>
<a:theme xmlns:a="http://schemas.openxmlformats.org/drawingml/2006/main" name="HB Black">
  <a:themeElements>
    <a:clrScheme name="Högskolan i Borås">
      <a:dk1>
        <a:srgbClr val="152838"/>
      </a:dk1>
      <a:lt1>
        <a:srgbClr val="FFFFFF"/>
      </a:lt1>
      <a:dk2>
        <a:srgbClr val="476D88"/>
      </a:dk2>
      <a:lt2>
        <a:srgbClr val="E7E6E6"/>
      </a:lt2>
      <a:accent1>
        <a:srgbClr val="A86465"/>
      </a:accent1>
      <a:accent2>
        <a:srgbClr val="CF8255"/>
      </a:accent2>
      <a:accent3>
        <a:srgbClr val="F7E2AA"/>
      </a:accent3>
      <a:accent4>
        <a:srgbClr val="DFBB61"/>
      </a:accent4>
      <a:accent5>
        <a:srgbClr val="6EAEB9"/>
      </a:accent5>
      <a:accent6>
        <a:srgbClr val="D9A799"/>
      </a:accent6>
      <a:hlink>
        <a:srgbClr val="A76365"/>
      </a:hlink>
      <a:folHlink>
        <a:srgbClr val="CF8254"/>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HB utkast klar EN.potx" id="{47847C5E-6626-4614-B1EE-611CA39A7555}" vid="{B0A097F7-CDAE-4EDC-B5EA-FDF43C4F6479}"/>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hb-eng</Template>
  <TotalTime>190</TotalTime>
  <Words>474</Words>
  <Application>Microsoft Office PowerPoint</Application>
  <PresentationFormat>Widescreen</PresentationFormat>
  <Paragraphs>68</Paragraphs>
  <Slides>15</Slides>
  <Notes>1</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15</vt:i4>
      </vt:variant>
    </vt:vector>
  </HeadingPairs>
  <TitlesOfParts>
    <vt:vector size="23" baseType="lpstr">
      <vt:lpstr>Aptos</vt:lpstr>
      <vt:lpstr>Arial</vt:lpstr>
      <vt:lpstr>Georgia</vt:lpstr>
      <vt:lpstr>HB Norrsken</vt:lpstr>
      <vt:lpstr>HB White with blue corner logo</vt:lpstr>
      <vt:lpstr>HB White with bronze corner logo</vt:lpstr>
      <vt:lpstr>HB Blue</vt:lpstr>
      <vt:lpstr>HB Black</vt:lpstr>
      <vt:lpstr>University of Borås</vt:lpstr>
      <vt:lpstr>Together, we take responsibility for the future</vt:lpstr>
      <vt:lpstr>Our goals</vt:lpstr>
      <vt:lpstr>Strategies in connection to  the university’s goals</vt:lpstr>
      <vt:lpstr>In central Borås, Sweden</vt:lpstr>
      <vt:lpstr>PowerPoint Presentation</vt:lpstr>
      <vt:lpstr>Our areas of education</vt:lpstr>
      <vt:lpstr>The home of  Scandinavian textiles</vt:lpstr>
      <vt:lpstr>The book, the web  and the future</vt:lpstr>
      <vt:lpstr>The starting point for the police of the future</vt:lpstr>
      <vt:lpstr>Research that changes society</vt:lpstr>
      <vt:lpstr>Research that changes society</vt:lpstr>
      <vt:lpstr>Centres</vt:lpstr>
      <vt:lpstr>The university in figures</vt:lpstr>
      <vt:lpstr>University of Borås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Borås</dc:title>
  <dc:creator>Wilma Persson</dc:creator>
  <cp:lastModifiedBy>Sara Lundgren</cp:lastModifiedBy>
  <cp:revision>3</cp:revision>
  <dcterms:created xsi:type="dcterms:W3CDTF">2024-04-19T06:40:50Z</dcterms:created>
  <dcterms:modified xsi:type="dcterms:W3CDTF">2024-06-11T09:49:34Z</dcterms:modified>
</cp:coreProperties>
</file>