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8" r:id="rId2"/>
    <p:sldMasterId id="2147483681" r:id="rId3"/>
    <p:sldMasterId id="2147483688" r:id="rId4"/>
    <p:sldMasterId id="2147483702" r:id="rId5"/>
  </p:sldMasterIdLst>
  <p:notesMasterIdLst>
    <p:notesMasterId r:id="rId20"/>
  </p:notesMasterIdLst>
  <p:sldIdLst>
    <p:sldId id="274" r:id="rId6"/>
    <p:sldId id="257" r:id="rId7"/>
    <p:sldId id="275" r:id="rId8"/>
    <p:sldId id="284" r:id="rId9"/>
    <p:sldId id="260" r:id="rId10"/>
    <p:sldId id="261" r:id="rId11"/>
    <p:sldId id="277" r:id="rId12"/>
    <p:sldId id="279" r:id="rId13"/>
    <p:sldId id="280" r:id="rId14"/>
    <p:sldId id="278" r:id="rId15"/>
    <p:sldId id="281" r:id="rId16"/>
    <p:sldId id="282" r:id="rId17"/>
    <p:sldId id="283" r:id="rId18"/>
    <p:sldId id="273" r:id="rId1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92A6"/>
    <a:srgbClr val="476D88"/>
    <a:srgbClr val="152938"/>
    <a:srgbClr val="486E89"/>
    <a:srgbClr val="6EAEB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70" autoAdjust="0"/>
    <p:restoredTop sz="96801" autoAdjust="0"/>
  </p:normalViewPr>
  <p:slideViewPr>
    <p:cSldViewPr snapToGrid="0">
      <p:cViewPr varScale="1">
        <p:scale>
          <a:sx n="97" d="100"/>
          <a:sy n="97" d="100"/>
        </p:scale>
        <p:origin x="82" y="542"/>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EE4BFB-7282-4F81-919A-50D043792B11}" type="datetimeFigureOut">
              <a:rPr lang="sv-SE" smtClean="0"/>
              <a:t>2024-06-11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A78CD-2E28-4317-961B-67931AC5FE8A}" type="slidenum">
              <a:rPr lang="sv-SE" smtClean="0"/>
              <a:t>‹#›</a:t>
            </a:fld>
            <a:endParaRPr lang="sv-SE"/>
          </a:p>
        </p:txBody>
      </p:sp>
    </p:spTree>
    <p:extLst>
      <p:ext uri="{BB962C8B-B14F-4D97-AF65-F5344CB8AC3E}">
        <p14:creationId xmlns:p14="http://schemas.microsoft.com/office/powerpoint/2010/main" val="1770326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3AA78CD-2E28-4317-961B-67931AC5FE8A}" type="slidenum">
              <a:rPr lang="sv-SE" smtClean="0"/>
              <a:t>1</a:t>
            </a:fld>
            <a:endParaRPr lang="sv-SE"/>
          </a:p>
        </p:txBody>
      </p:sp>
    </p:spTree>
    <p:extLst>
      <p:ext uri="{BB962C8B-B14F-4D97-AF65-F5344CB8AC3E}">
        <p14:creationId xmlns:p14="http://schemas.microsoft.com/office/powerpoint/2010/main" val="346245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Högskolans vision:</a:t>
            </a:r>
          </a:p>
          <a:p>
            <a:endParaRPr lang="sv-SE" dirty="0"/>
          </a:p>
          <a:p>
            <a:r>
              <a:rPr lang="sv-SE" dirty="0"/>
              <a:t>Visionen innebär att för oss ska ansvarstagande vara en självklarhet – i utbildning, i forskning, på campus och i samarbetet med det omgivande samhället. Det varje medarbetare åstadkommer i vardagen bildar en väv av unika trådar som gör skillnad.</a:t>
            </a:r>
          </a:p>
          <a:p>
            <a:r>
              <a:rPr lang="sv-SE" dirty="0"/>
              <a:t>Vi är framträdande och sätter vår särskilda prägel på allt vi gör. Vi har modet och vi gör det gemensamt över gränserna!</a:t>
            </a:r>
          </a:p>
          <a:p>
            <a:endParaRPr lang="sv-SE" dirty="0"/>
          </a:p>
        </p:txBody>
      </p:sp>
      <p:sp>
        <p:nvSpPr>
          <p:cNvPr id="4" name="Platshållare för bildnummer 3"/>
          <p:cNvSpPr>
            <a:spLocks noGrp="1"/>
          </p:cNvSpPr>
          <p:nvPr>
            <p:ph type="sldNum" sz="quarter" idx="5"/>
          </p:nvPr>
        </p:nvSpPr>
        <p:spPr/>
        <p:txBody>
          <a:bodyPr/>
          <a:lstStyle/>
          <a:p>
            <a:fld id="{03AA78CD-2E28-4317-961B-67931AC5FE8A}" type="slidenum">
              <a:rPr lang="sv-SE" smtClean="0"/>
              <a:t>2</a:t>
            </a:fld>
            <a:endParaRPr lang="sv-SE"/>
          </a:p>
        </p:txBody>
      </p:sp>
    </p:spTree>
    <p:extLst>
      <p:ext uri="{BB962C8B-B14F-4D97-AF65-F5344CB8AC3E}">
        <p14:creationId xmlns:p14="http://schemas.microsoft.com/office/powerpoint/2010/main" val="143443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attraktiva lärosätet” och ”Kompletta akademiska miljöer 2.0” – det är Högskolan i Borås mål. Målen gäller från och med budgetåret 2021.</a:t>
            </a:r>
          </a:p>
          <a:p>
            <a:r>
              <a:rPr lang="sv-SE" b="1" dirty="0"/>
              <a:t>Det attraktiva lärosätet</a:t>
            </a:r>
          </a:p>
          <a:p>
            <a:r>
              <a:rPr lang="sv-SE" dirty="0"/>
              <a:t>För att möta de utmaningar och förväntningar som högre utbildning och forskning står inför är det viktigt att Högskolan i Borås är ett attraktivt lärosäte. Det attraktiva lärosätet bejakar och uppmuntrar det fria och kritiska tänkandet, ifrågasätter etablerade sanningar, utmanar och deltar i samhällsdebatten med ett vetenskapligt förhållningssätt. Vid ett attraktivt lärosäte respekteras olika åsikter och kompetenser och där finns en förmåga att föra en konstruktiv diskussion baserad på fakta. Det attraktiva lärosätet tar ansvar för framtiden och de mål som formulerats i Agenda 2030. Det medför att ett globalt perspektiv och jämställdhetsintegrering är självklara aspekter för utbildning och forskning. Det attraktiva lärosätet är attraktivt för såväl nuvarande som framtida studenter och medarbetare. Det attraktiva lärosätet bedriver sin verksamhet tillsammans med externa samverkansparter inom offentlig sektor, näringsliv och kulturliv.</a:t>
            </a:r>
          </a:p>
          <a:p>
            <a:r>
              <a:rPr lang="sv-SE" b="1" dirty="0"/>
              <a:t>Kompletta akademiska miljöer 2.0</a:t>
            </a:r>
          </a:p>
          <a:p>
            <a:r>
              <a:rPr lang="sv-SE" dirty="0"/>
              <a:t>För att säkerställa en hög kvalitet i utbildning och forskning vid Högskolan i Borås ska verksamheten bestå av kompletta akademiska miljöer. En komplett akademisk miljö utmärks av en balans och en nära relation mellan utbildning och forskning med examenstillstånd på alla nivåer i utbildningssystemet. En komplett akademisk miljö kännetecknas av nationellt och internationellt erkända miljöer samt hållbar utveckling, jämställdhet och internationalisering i enlighet med Agenda 2030. En komplett akademisk miljö har en välutvecklad samverkan med det omgivande samhället samt en balans mellan anslagsfinansierad och externt finansierad forskning.</a:t>
            </a:r>
          </a:p>
          <a:p>
            <a:endParaRPr lang="sv-SE" dirty="0"/>
          </a:p>
        </p:txBody>
      </p:sp>
      <p:sp>
        <p:nvSpPr>
          <p:cNvPr id="4" name="Platshållare för bildnummer 3"/>
          <p:cNvSpPr>
            <a:spLocks noGrp="1"/>
          </p:cNvSpPr>
          <p:nvPr>
            <p:ph type="sldNum" sz="quarter" idx="5"/>
          </p:nvPr>
        </p:nvSpPr>
        <p:spPr/>
        <p:txBody>
          <a:bodyPr/>
          <a:lstStyle/>
          <a:p>
            <a:fld id="{03AA78CD-2E28-4317-961B-67931AC5FE8A}" type="slidenum">
              <a:rPr lang="sv-SE" smtClean="0"/>
              <a:t>3</a:t>
            </a:fld>
            <a:endParaRPr lang="sv-SE"/>
          </a:p>
        </p:txBody>
      </p:sp>
    </p:spTree>
    <p:extLst>
      <p:ext uri="{BB962C8B-B14F-4D97-AF65-F5344CB8AC3E}">
        <p14:creationId xmlns:p14="http://schemas.microsoft.com/office/powerpoint/2010/main" val="2989844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Följande strategier ska användas för att uppnå målen:</a:t>
            </a:r>
          </a:p>
          <a:p>
            <a:pPr>
              <a:buFont typeface="Arial" panose="020B0604020202020204" pitchFamily="34" charset="0"/>
              <a:buChar char="•"/>
            </a:pPr>
            <a:r>
              <a:rPr lang="sv-SE" dirty="0"/>
              <a:t>digitalisering</a:t>
            </a:r>
          </a:p>
          <a:p>
            <a:pPr>
              <a:buFont typeface="Arial" panose="020B0604020202020204" pitchFamily="34" charset="0"/>
              <a:buChar char="•"/>
            </a:pPr>
            <a:r>
              <a:rPr lang="sv-SE" dirty="0"/>
              <a:t>profilering</a:t>
            </a:r>
          </a:p>
          <a:p>
            <a:pPr>
              <a:buFont typeface="Arial" panose="020B0604020202020204" pitchFamily="34" charset="0"/>
              <a:buChar char="•"/>
            </a:pPr>
            <a:r>
              <a:rPr lang="sv-SE" dirty="0"/>
              <a:t>miljöer för lärande</a:t>
            </a:r>
          </a:p>
          <a:p>
            <a:pPr>
              <a:buFont typeface="Arial" panose="020B0604020202020204" pitchFamily="34" charset="0"/>
              <a:buChar char="•"/>
            </a:pPr>
            <a:r>
              <a:rPr lang="sv-SE" dirty="0"/>
              <a:t>tillsammans och gränsöverskridande</a:t>
            </a:r>
          </a:p>
        </p:txBody>
      </p:sp>
      <p:sp>
        <p:nvSpPr>
          <p:cNvPr id="4" name="Platshållare för bildnummer 3"/>
          <p:cNvSpPr>
            <a:spLocks noGrp="1"/>
          </p:cNvSpPr>
          <p:nvPr>
            <p:ph type="sldNum" sz="quarter" idx="5"/>
          </p:nvPr>
        </p:nvSpPr>
        <p:spPr/>
        <p:txBody>
          <a:bodyPr/>
          <a:lstStyle/>
          <a:p>
            <a:fld id="{03AA78CD-2E28-4317-961B-67931AC5FE8A}" type="slidenum">
              <a:rPr lang="sv-SE" smtClean="0"/>
              <a:t>4</a:t>
            </a:fld>
            <a:endParaRPr lang="sv-SE"/>
          </a:p>
        </p:txBody>
      </p:sp>
    </p:spTree>
    <p:extLst>
      <p:ext uri="{BB962C8B-B14F-4D97-AF65-F5344CB8AC3E}">
        <p14:creationId xmlns:p14="http://schemas.microsoft.com/office/powerpoint/2010/main" val="211077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Sveriges största högskola sett till antalet registrerade studenter (2024).</a:t>
            </a:r>
          </a:p>
          <a:p>
            <a:endParaRPr lang="sv-SE" dirty="0"/>
          </a:p>
        </p:txBody>
      </p:sp>
      <p:sp>
        <p:nvSpPr>
          <p:cNvPr id="4" name="Platshållare för bildnummer 3"/>
          <p:cNvSpPr>
            <a:spLocks noGrp="1"/>
          </p:cNvSpPr>
          <p:nvPr>
            <p:ph type="sldNum" sz="quarter" idx="5"/>
          </p:nvPr>
        </p:nvSpPr>
        <p:spPr/>
        <p:txBody>
          <a:bodyPr/>
          <a:lstStyle/>
          <a:p>
            <a:fld id="{03AA78CD-2E28-4317-961B-67931AC5FE8A}" type="slidenum">
              <a:rPr lang="sv-SE" smtClean="0"/>
              <a:t>5</a:t>
            </a:fld>
            <a:endParaRPr lang="sv-SE"/>
          </a:p>
        </p:txBody>
      </p:sp>
    </p:spTree>
    <p:extLst>
      <p:ext uri="{BB962C8B-B14F-4D97-AF65-F5344CB8AC3E}">
        <p14:creationId xmlns:p14="http://schemas.microsoft.com/office/powerpoint/2010/main" val="2560760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3AA78CD-2E28-4317-961B-67931AC5FE8A}" type="slidenum">
              <a:rPr lang="sv-SE" smtClean="0"/>
              <a:t>6</a:t>
            </a:fld>
            <a:endParaRPr lang="sv-SE"/>
          </a:p>
        </p:txBody>
      </p:sp>
    </p:spTree>
    <p:extLst>
      <p:ext uri="{BB962C8B-B14F-4D97-AF65-F5344CB8AC3E}">
        <p14:creationId xmlns:p14="http://schemas.microsoft.com/office/powerpoint/2010/main" val="340771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3AA78CD-2E28-4317-961B-67931AC5FE8A}" type="slidenum">
              <a:rPr lang="sv-SE" smtClean="0"/>
              <a:t>9</a:t>
            </a:fld>
            <a:endParaRPr lang="sv-SE"/>
          </a:p>
        </p:txBody>
      </p:sp>
    </p:spTree>
    <p:extLst>
      <p:ext uri="{BB962C8B-B14F-4D97-AF65-F5344CB8AC3E}">
        <p14:creationId xmlns:p14="http://schemas.microsoft.com/office/powerpoint/2010/main" val="567394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5 juli 2018 beslutade regeringen att landets femte polisutbildning ska startas i Borås. </a:t>
            </a:r>
          </a:p>
        </p:txBody>
      </p:sp>
      <p:sp>
        <p:nvSpPr>
          <p:cNvPr id="4" name="Platshållare för bildnummer 3"/>
          <p:cNvSpPr>
            <a:spLocks noGrp="1"/>
          </p:cNvSpPr>
          <p:nvPr>
            <p:ph type="sldNum" sz="quarter" idx="5"/>
          </p:nvPr>
        </p:nvSpPr>
        <p:spPr/>
        <p:txBody>
          <a:bodyPr/>
          <a:lstStyle/>
          <a:p>
            <a:fld id="{03AA78CD-2E28-4317-961B-67931AC5FE8A}" type="slidenum">
              <a:rPr lang="sv-SE" smtClean="0"/>
              <a:t>10</a:t>
            </a:fld>
            <a:endParaRPr lang="sv-SE"/>
          </a:p>
        </p:txBody>
      </p:sp>
    </p:spTree>
    <p:extLst>
      <p:ext uri="{BB962C8B-B14F-4D97-AF65-F5344CB8AC3E}">
        <p14:creationId xmlns:p14="http://schemas.microsoft.com/office/powerpoint/2010/main" val="536470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Rubrikbild med bakgrundsbild">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3584448E-A992-D654-FDD7-5007D7B354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a:noFill/>
        </p:spPr>
      </p:pic>
    </p:spTree>
    <p:extLst>
      <p:ext uri="{BB962C8B-B14F-4D97-AF65-F5344CB8AC3E}">
        <p14:creationId xmlns:p14="http://schemas.microsoft.com/office/powerpoint/2010/main" val="4183082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m bild med logga i höger hörn">
    <p:bg>
      <p:bgPr>
        <a:solidFill>
          <a:srgbClr val="15293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pic>
        <p:nvPicPr>
          <p:cNvPr id="3" name="Bildobjekt 2">
            <a:extLst>
              <a:ext uri="{FF2B5EF4-FFF2-40B4-BE49-F238E27FC236}">
                <a16:creationId xmlns:a16="http://schemas.microsoft.com/office/drawing/2014/main" id="{D33EE5AE-893F-D869-FC40-466748A425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253466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ubrikbild med bakgrundsbild">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3584448E-A992-D654-FDD7-5007D7B354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a:noFill/>
        </p:spPr>
      </p:pic>
    </p:spTree>
    <p:extLst>
      <p:ext uri="{BB962C8B-B14F-4D97-AF65-F5344CB8AC3E}">
        <p14:creationId xmlns:p14="http://schemas.microsoft.com/office/powerpoint/2010/main" val="424702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89"/>
            <a:ext cx="12192000" cy="6857620"/>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D4517E07-622A-14AB-2CF7-FEC4ED8E1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3585126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6" y="0"/>
            <a:ext cx="12191068"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CB1DCEA0-2229-D4AA-268D-A76AB7F707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2212086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CD416AB0-D192-60C1-9123-8A17A23EAF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4212555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6" y="0"/>
            <a:ext cx="12191427"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7B7BB975-1C50-AC4C-3101-FF235C7B94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1707774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2" name="Bildobjekt 1">
            <a:extLst>
              <a:ext uri="{FF2B5EF4-FFF2-40B4-BE49-F238E27FC236}">
                <a16:creationId xmlns:a16="http://schemas.microsoft.com/office/drawing/2014/main" id="{B97E39CB-AA19-EF40-B618-4F3D1AF226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4081510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med punktlista">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B9BD9B-1939-FAFC-C8DF-63FE45AE8445}"/>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tx1"/>
                </a:solidFill>
              </a:defRPr>
            </a:lvl1pPr>
          </a:lstStyle>
          <a:p>
            <a:r>
              <a:rPr lang="sv-SE" dirty="0"/>
              <a:t>Rubrik</a:t>
            </a:r>
          </a:p>
        </p:txBody>
      </p:sp>
      <p:sp>
        <p:nvSpPr>
          <p:cNvPr id="10" name="Platshållare för innehåll 9">
            <a:extLst>
              <a:ext uri="{FF2B5EF4-FFF2-40B4-BE49-F238E27FC236}">
                <a16:creationId xmlns:a16="http://schemas.microsoft.com/office/drawing/2014/main" id="{03FE9A5C-0BA5-AD55-C653-AF110B70BAA2}"/>
              </a:ext>
            </a:extLst>
          </p:cNvPr>
          <p:cNvSpPr>
            <a:spLocks noGrp="1"/>
          </p:cNvSpPr>
          <p:nvPr>
            <p:ph sz="quarter" idx="10" hasCustomPrompt="1"/>
          </p:nvPr>
        </p:nvSpPr>
        <p:spPr>
          <a:xfrm>
            <a:off x="522000" y="2520000"/>
            <a:ext cx="11160000" cy="3240000"/>
          </a:xfrm>
        </p:spPr>
        <p:txBody>
          <a:bodyPr/>
          <a:lstStyle>
            <a:lvl1pPr>
              <a:defRPr>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Punktlista</a:t>
            </a:r>
          </a:p>
        </p:txBody>
      </p:sp>
      <p:pic>
        <p:nvPicPr>
          <p:cNvPr id="6" name="Bildobjekt 5">
            <a:extLst>
              <a:ext uri="{FF2B5EF4-FFF2-40B4-BE49-F238E27FC236}">
                <a16:creationId xmlns:a16="http://schemas.microsoft.com/office/drawing/2014/main" id="{81A6A9D3-E589-76B5-33F6-ECC28D6C2B90}"/>
              </a:ext>
            </a:extLst>
          </p:cNvPr>
          <p:cNvPicPr>
            <a:picLocks noChangeAspect="1"/>
          </p:cNvPicPr>
          <p:nvPr userDrawn="1"/>
        </p:nvPicPr>
        <p:blipFill>
          <a:blip r:embed="rId2" cstate="print">
            <a:lum/>
            <a:extLst>
              <a:ext uri="{28A0092B-C50C-407E-A947-70E740481C1C}">
                <a14:useLocalDpi xmlns:a14="http://schemas.microsoft.com/office/drawing/2010/main" val="0"/>
              </a:ext>
            </a:extLst>
          </a:blip>
          <a:stretch>
            <a:fillRect/>
          </a:stretch>
        </p:blipFill>
        <p:spPr>
          <a:xfrm>
            <a:off x="11171958" y="5781487"/>
            <a:ext cx="917434" cy="853613"/>
          </a:xfrm>
          <a:prstGeom prst="rect">
            <a:avLst/>
          </a:prstGeom>
        </p:spPr>
      </p:pic>
      <p:pic>
        <p:nvPicPr>
          <p:cNvPr id="3" name="Bildobjekt 2" descr="En bild som visar rymden, cirkel, svart&#10;&#10;Automatiskt genererad beskrivning">
            <a:extLst>
              <a:ext uri="{FF2B5EF4-FFF2-40B4-BE49-F238E27FC236}">
                <a16:creationId xmlns:a16="http://schemas.microsoft.com/office/drawing/2014/main" id="{2B36AC89-7122-5F49-5E40-17527F12E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4" name="Bildobjekt 3">
            <a:extLst>
              <a:ext uri="{FF2B5EF4-FFF2-40B4-BE49-F238E27FC236}">
                <a16:creationId xmlns:a16="http://schemas.microsoft.com/office/drawing/2014/main" id="{47DF8EFB-7376-9183-4A22-8078339DB5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892647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med brödtex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BF0545-E5D6-B186-0CA5-4ED34A34A330}"/>
              </a:ext>
            </a:extLst>
          </p:cNvPr>
          <p:cNvSpPr txBox="1">
            <a:spLocks/>
          </p:cNvSpPr>
          <p:nvPr userDrawn="1"/>
        </p:nvSpPr>
        <p:spPr>
          <a:xfrm>
            <a:off x="813147" y="2919663"/>
            <a:ext cx="1056570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4" name="Rubrik 1">
            <a:extLst>
              <a:ext uri="{FF2B5EF4-FFF2-40B4-BE49-F238E27FC236}">
                <a16:creationId xmlns:a16="http://schemas.microsoft.com/office/drawing/2014/main" id="{65020989-FB84-5970-CED0-5CF8044E17D4}"/>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tx1"/>
                </a:solidFill>
              </a:defRPr>
            </a:lvl1pPr>
          </a:lstStyle>
          <a:p>
            <a:r>
              <a:rPr lang="sv-SE" dirty="0"/>
              <a:t>Rubrik</a:t>
            </a:r>
          </a:p>
        </p:txBody>
      </p:sp>
      <p:sp>
        <p:nvSpPr>
          <p:cNvPr id="13" name="Platshållare för innehåll 12">
            <a:extLst>
              <a:ext uri="{FF2B5EF4-FFF2-40B4-BE49-F238E27FC236}">
                <a16:creationId xmlns:a16="http://schemas.microsoft.com/office/drawing/2014/main" id="{A4DA8382-5830-DABC-D0EE-080BFD44ACC1}"/>
              </a:ext>
            </a:extLst>
          </p:cNvPr>
          <p:cNvSpPr>
            <a:spLocks noGrp="1"/>
          </p:cNvSpPr>
          <p:nvPr>
            <p:ph sz="quarter" idx="10" hasCustomPrompt="1"/>
          </p:nvPr>
        </p:nvSpPr>
        <p:spPr>
          <a:xfrm>
            <a:off x="522000" y="2520000"/>
            <a:ext cx="11160000" cy="3240000"/>
          </a:xfrm>
        </p:spPr>
        <p:txBody>
          <a:bodyPr/>
          <a:lstStyle>
            <a:lvl1pPr marL="0" indent="0">
              <a:buNone/>
              <a:defRPr>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Brödtext</a:t>
            </a:r>
          </a:p>
        </p:txBody>
      </p:sp>
      <p:pic>
        <p:nvPicPr>
          <p:cNvPr id="6" name="Bildobjekt 5">
            <a:extLst>
              <a:ext uri="{FF2B5EF4-FFF2-40B4-BE49-F238E27FC236}">
                <a16:creationId xmlns:a16="http://schemas.microsoft.com/office/drawing/2014/main" id="{F2BDE38A-CEC2-8997-CFEF-705EF4E75335}"/>
              </a:ext>
            </a:extLst>
          </p:cNvPr>
          <p:cNvPicPr>
            <a:picLocks noChangeAspect="1"/>
          </p:cNvPicPr>
          <p:nvPr userDrawn="1"/>
        </p:nvPicPr>
        <p:blipFill>
          <a:blip r:embed="rId2" cstate="print">
            <a:lum/>
            <a:extLst>
              <a:ext uri="{28A0092B-C50C-407E-A947-70E740481C1C}">
                <a14:useLocalDpi xmlns:a14="http://schemas.microsoft.com/office/drawing/2010/main" val="0"/>
              </a:ext>
            </a:extLst>
          </a:blip>
          <a:stretch>
            <a:fillRect/>
          </a:stretch>
        </p:blipFill>
        <p:spPr>
          <a:xfrm>
            <a:off x="11171958" y="5781487"/>
            <a:ext cx="917434" cy="853613"/>
          </a:xfrm>
          <a:prstGeom prst="rect">
            <a:avLst/>
          </a:prstGeom>
        </p:spPr>
      </p:pic>
      <p:pic>
        <p:nvPicPr>
          <p:cNvPr id="3" name="Bildobjekt 2" descr="En bild som visar rymden, cirkel, svart&#10;&#10;Automatiskt genererad beskrivning">
            <a:extLst>
              <a:ext uri="{FF2B5EF4-FFF2-40B4-BE49-F238E27FC236}">
                <a16:creationId xmlns:a16="http://schemas.microsoft.com/office/drawing/2014/main" id="{BAC5201D-F292-2215-6DCE-5D46021843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5" name="Bildobjekt 4">
            <a:extLst>
              <a:ext uri="{FF2B5EF4-FFF2-40B4-BE49-F238E27FC236}">
                <a16:creationId xmlns:a16="http://schemas.microsoft.com/office/drawing/2014/main" id="{2FF8FD61-51DE-8C57-72DF-A89155E4DE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1911080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med text och bild">
    <p:bg>
      <p:bgPr>
        <a:solidFill>
          <a:schemeClr val="bg1"/>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F661D7AE-05EB-BC4E-B3DC-7F4CBAE2EF24}"/>
              </a:ext>
            </a:extLst>
          </p:cNvPr>
          <p:cNvSpPr>
            <a:spLocks noGrp="1"/>
          </p:cNvSpPr>
          <p:nvPr>
            <p:ph type="ctrTitle" hasCustomPrompt="1"/>
          </p:nvPr>
        </p:nvSpPr>
        <p:spPr>
          <a:xfrm>
            <a:off x="4782504" y="739832"/>
            <a:ext cx="6840000" cy="1440000"/>
          </a:xfrm>
        </p:spPr>
        <p:txBody>
          <a:bodyPr anchor="ctr" anchorCtr="0">
            <a:normAutofit/>
          </a:bodyPr>
          <a:lstStyle>
            <a:lvl1pPr algn="l">
              <a:defRPr sz="4400" i="0">
                <a:solidFill>
                  <a:schemeClr val="bg2">
                    <a:lumMod val="10000"/>
                  </a:schemeClr>
                </a:solidFill>
              </a:defRPr>
            </a:lvl1pPr>
          </a:lstStyle>
          <a:p>
            <a:r>
              <a:rPr lang="sv-SE" dirty="0"/>
              <a:t>Rubrik</a:t>
            </a:r>
          </a:p>
        </p:txBody>
      </p:sp>
      <p:sp>
        <p:nvSpPr>
          <p:cNvPr id="8" name="Platshållare för bild 9">
            <a:extLst>
              <a:ext uri="{FF2B5EF4-FFF2-40B4-BE49-F238E27FC236}">
                <a16:creationId xmlns:a16="http://schemas.microsoft.com/office/drawing/2014/main" id="{A92F1925-D103-3276-D23F-1641A69C4379}"/>
              </a:ext>
            </a:extLst>
          </p:cNvPr>
          <p:cNvSpPr>
            <a:spLocks noGrp="1"/>
          </p:cNvSpPr>
          <p:nvPr>
            <p:ph type="pic" sz="quarter" idx="11"/>
          </p:nvPr>
        </p:nvSpPr>
        <p:spPr>
          <a:xfrm>
            <a:off x="0" y="0"/>
            <a:ext cx="4437888" cy="6858000"/>
          </a:xfrm>
        </p:spPr>
        <p:txBody>
          <a:bodyPr>
            <a:normAutofit/>
          </a:bodyPr>
          <a:lstStyle>
            <a:lvl1pPr>
              <a:lnSpc>
                <a:spcPct val="100000"/>
              </a:lnSpc>
              <a:buFontTx/>
              <a:buNone/>
              <a:defRPr sz="1600">
                <a:solidFill>
                  <a:schemeClr val="bg2">
                    <a:lumMod val="10000"/>
                  </a:schemeClr>
                </a:solidFill>
              </a:defRPr>
            </a:lvl1pPr>
          </a:lstStyle>
          <a:p>
            <a:r>
              <a:rPr lang="sv-SE" dirty="0"/>
              <a:t>Klicka på ikonen för att lägga till en bild</a:t>
            </a:r>
          </a:p>
        </p:txBody>
      </p:sp>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9" name="Platshållare för innehåll 8">
            <a:extLst>
              <a:ext uri="{FF2B5EF4-FFF2-40B4-BE49-F238E27FC236}">
                <a16:creationId xmlns:a16="http://schemas.microsoft.com/office/drawing/2014/main" id="{663F12E0-7BD9-2001-5095-51FDAD2D4D22}"/>
              </a:ext>
            </a:extLst>
          </p:cNvPr>
          <p:cNvSpPr>
            <a:spLocks noGrp="1"/>
          </p:cNvSpPr>
          <p:nvPr>
            <p:ph sz="quarter" idx="12" hasCustomPrompt="1"/>
          </p:nvPr>
        </p:nvSpPr>
        <p:spPr>
          <a:xfrm>
            <a:off x="4782504" y="2552403"/>
            <a:ext cx="6840000" cy="3240000"/>
          </a:xfrm>
        </p:spPr>
        <p:txBody>
          <a:bodyPr/>
          <a:lstStyle>
            <a:lvl1pPr marL="0" indent="0">
              <a:buNone/>
              <a:defRPr>
                <a:solidFill>
                  <a:schemeClr val="bg2">
                    <a:lumMod val="10000"/>
                  </a:schemeClr>
                </a:solidFill>
              </a:defRPr>
            </a:lvl1pPr>
            <a:lvl2pPr>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sv-SE" dirty="0"/>
              <a:t>text </a:t>
            </a:r>
          </a:p>
        </p:txBody>
      </p:sp>
      <p:pic>
        <p:nvPicPr>
          <p:cNvPr id="4" name="Bildobjekt 3" descr="En bild som visar rymden, cirkel, svart&#10;&#10;Automatiskt genererad beskrivning">
            <a:extLst>
              <a:ext uri="{FF2B5EF4-FFF2-40B4-BE49-F238E27FC236}">
                <a16:creationId xmlns:a16="http://schemas.microsoft.com/office/drawing/2014/main" id="{CDFAE97F-1B51-E651-6C9B-7D0898535A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5" name="Bildobjekt 4">
            <a:extLst>
              <a:ext uri="{FF2B5EF4-FFF2-40B4-BE49-F238E27FC236}">
                <a16:creationId xmlns:a16="http://schemas.microsoft.com/office/drawing/2014/main" id="{F4CAD111-568F-1AB8-AEE7-844BD804C4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407681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89"/>
            <a:ext cx="12192000" cy="6857620"/>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D4517E07-622A-14AB-2CF7-FEC4ED8E1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1739249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 bild med logga i höger hörn">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pic>
        <p:nvPicPr>
          <p:cNvPr id="5" name="Bildobjekt 4">
            <a:extLst>
              <a:ext uri="{FF2B5EF4-FFF2-40B4-BE49-F238E27FC236}">
                <a16:creationId xmlns:a16="http://schemas.microsoft.com/office/drawing/2014/main" id="{5CCD46C2-81FC-B0CD-9294-9BCA9107E186}"/>
              </a:ext>
            </a:extLst>
          </p:cNvPr>
          <p:cNvPicPr>
            <a:picLocks noChangeAspect="1"/>
          </p:cNvPicPr>
          <p:nvPr userDrawn="1"/>
        </p:nvPicPr>
        <p:blipFill>
          <a:blip r:embed="rId2" cstate="print">
            <a:lum/>
            <a:extLst>
              <a:ext uri="{28A0092B-C50C-407E-A947-70E740481C1C}">
                <a14:useLocalDpi xmlns:a14="http://schemas.microsoft.com/office/drawing/2010/main" val="0"/>
              </a:ext>
            </a:extLst>
          </a:blip>
          <a:stretch>
            <a:fillRect/>
          </a:stretch>
        </p:blipFill>
        <p:spPr>
          <a:xfrm>
            <a:off x="11171958" y="5781487"/>
            <a:ext cx="917434" cy="853613"/>
          </a:xfrm>
          <a:prstGeom prst="rect">
            <a:avLst/>
          </a:prstGeom>
        </p:spPr>
      </p:pic>
      <p:pic>
        <p:nvPicPr>
          <p:cNvPr id="3" name="Bildobjekt 2" descr="En bild som visar rymden, cirkel, svart&#10;&#10;Automatiskt genererad beskrivning">
            <a:extLst>
              <a:ext uri="{FF2B5EF4-FFF2-40B4-BE49-F238E27FC236}">
                <a16:creationId xmlns:a16="http://schemas.microsoft.com/office/drawing/2014/main" id="{20405BBC-AC77-15EC-67DA-2C6DCB40FC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4" name="Bildobjekt 3">
            <a:extLst>
              <a:ext uri="{FF2B5EF4-FFF2-40B4-BE49-F238E27FC236}">
                <a16:creationId xmlns:a16="http://schemas.microsoft.com/office/drawing/2014/main" id="{B963822B-30B2-2867-EF4F-6AC11E0044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3332230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Rubrikbild med bakgrundsbild">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3584448E-A992-D654-FDD7-5007D7B354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a:noFill/>
        </p:spPr>
      </p:pic>
    </p:spTree>
    <p:extLst>
      <p:ext uri="{BB962C8B-B14F-4D97-AF65-F5344CB8AC3E}">
        <p14:creationId xmlns:p14="http://schemas.microsoft.com/office/powerpoint/2010/main" val="3156696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89"/>
            <a:ext cx="12192000" cy="6857620"/>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D4517E07-622A-14AB-2CF7-FEC4ED8E1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1327800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6" y="0"/>
            <a:ext cx="12191068"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CB1DCEA0-2229-D4AA-268D-A76AB7F707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500864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CD416AB0-D192-60C1-9123-8A17A23EAF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2201419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6" y="0"/>
            <a:ext cx="12191427"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7B7BB975-1C50-AC4C-3101-FF235C7B94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337870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2" name="Bildobjekt 1">
            <a:extLst>
              <a:ext uri="{FF2B5EF4-FFF2-40B4-BE49-F238E27FC236}">
                <a16:creationId xmlns:a16="http://schemas.microsoft.com/office/drawing/2014/main" id="{B97E39CB-AA19-EF40-B618-4F3D1AF226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144783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med punktlista">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B9BD9B-1939-FAFC-C8DF-63FE45AE8445}"/>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tx1"/>
                </a:solidFill>
              </a:defRPr>
            </a:lvl1pPr>
          </a:lstStyle>
          <a:p>
            <a:r>
              <a:rPr lang="sv-SE" dirty="0"/>
              <a:t>Rubrik</a:t>
            </a:r>
          </a:p>
        </p:txBody>
      </p:sp>
      <p:sp>
        <p:nvSpPr>
          <p:cNvPr id="10" name="Platshållare för innehåll 9">
            <a:extLst>
              <a:ext uri="{FF2B5EF4-FFF2-40B4-BE49-F238E27FC236}">
                <a16:creationId xmlns:a16="http://schemas.microsoft.com/office/drawing/2014/main" id="{03FE9A5C-0BA5-AD55-C653-AF110B70BAA2}"/>
              </a:ext>
            </a:extLst>
          </p:cNvPr>
          <p:cNvSpPr>
            <a:spLocks noGrp="1"/>
          </p:cNvSpPr>
          <p:nvPr>
            <p:ph sz="quarter" idx="10" hasCustomPrompt="1"/>
          </p:nvPr>
        </p:nvSpPr>
        <p:spPr>
          <a:xfrm>
            <a:off x="522000" y="2520000"/>
            <a:ext cx="11160000" cy="3240000"/>
          </a:xfrm>
        </p:spPr>
        <p:txBody>
          <a:bodyPr/>
          <a:lstStyle>
            <a:lvl1pPr>
              <a:defRPr>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Punktlista</a:t>
            </a:r>
          </a:p>
        </p:txBody>
      </p:sp>
      <p:pic>
        <p:nvPicPr>
          <p:cNvPr id="6" name="Bildobjekt 5">
            <a:extLst>
              <a:ext uri="{FF2B5EF4-FFF2-40B4-BE49-F238E27FC236}">
                <a16:creationId xmlns:a16="http://schemas.microsoft.com/office/drawing/2014/main" id="{81A6A9D3-E589-76B5-33F6-ECC28D6C2B90}"/>
              </a:ext>
            </a:extLst>
          </p:cNvPr>
          <p:cNvPicPr>
            <a:picLocks noChangeAspect="1"/>
          </p:cNvPicPr>
          <p:nvPr userDrawn="1"/>
        </p:nvPicPr>
        <p:blipFill>
          <a:blip r:embed="rId2" cstate="print">
            <a:lum/>
            <a:extLst>
              <a:ext uri="{28A0092B-C50C-407E-A947-70E740481C1C}">
                <a14:useLocalDpi xmlns:a14="http://schemas.microsoft.com/office/drawing/2010/main" val="0"/>
              </a:ext>
            </a:extLst>
          </a:blip>
          <a:stretch>
            <a:fillRect/>
          </a:stretch>
        </p:blipFill>
        <p:spPr>
          <a:xfrm>
            <a:off x="11171958" y="5781487"/>
            <a:ext cx="917434" cy="853613"/>
          </a:xfrm>
          <a:prstGeom prst="rect">
            <a:avLst/>
          </a:prstGeom>
        </p:spPr>
      </p:pic>
      <p:pic>
        <p:nvPicPr>
          <p:cNvPr id="16" name="Bildobjekt 15" descr="En bild som visar text, emblem, symbol, krona&#10;&#10;Automatiskt genererad beskrivning">
            <a:extLst>
              <a:ext uri="{FF2B5EF4-FFF2-40B4-BE49-F238E27FC236}">
                <a16:creationId xmlns:a16="http://schemas.microsoft.com/office/drawing/2014/main" id="{144141DF-A466-FB19-63D0-1FE527E262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4800" y="5857200"/>
            <a:ext cx="841209" cy="770400"/>
          </a:xfrm>
          <a:prstGeom prst="rect">
            <a:avLst/>
          </a:prstGeom>
        </p:spPr>
      </p:pic>
    </p:spTree>
    <p:extLst>
      <p:ext uri="{BB962C8B-B14F-4D97-AF65-F5344CB8AC3E}">
        <p14:creationId xmlns:p14="http://schemas.microsoft.com/office/powerpoint/2010/main" val="1696553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med brödtex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BF0545-E5D6-B186-0CA5-4ED34A34A330}"/>
              </a:ext>
            </a:extLst>
          </p:cNvPr>
          <p:cNvSpPr txBox="1">
            <a:spLocks/>
          </p:cNvSpPr>
          <p:nvPr userDrawn="1"/>
        </p:nvSpPr>
        <p:spPr>
          <a:xfrm>
            <a:off x="813147" y="2919663"/>
            <a:ext cx="1056570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4" name="Rubrik 1">
            <a:extLst>
              <a:ext uri="{FF2B5EF4-FFF2-40B4-BE49-F238E27FC236}">
                <a16:creationId xmlns:a16="http://schemas.microsoft.com/office/drawing/2014/main" id="{65020989-FB84-5970-CED0-5CF8044E17D4}"/>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tx1"/>
                </a:solidFill>
              </a:defRPr>
            </a:lvl1pPr>
          </a:lstStyle>
          <a:p>
            <a:r>
              <a:rPr lang="sv-SE" dirty="0"/>
              <a:t>Rubrik</a:t>
            </a:r>
          </a:p>
        </p:txBody>
      </p:sp>
      <p:sp>
        <p:nvSpPr>
          <p:cNvPr id="13" name="Platshållare för innehåll 12">
            <a:extLst>
              <a:ext uri="{FF2B5EF4-FFF2-40B4-BE49-F238E27FC236}">
                <a16:creationId xmlns:a16="http://schemas.microsoft.com/office/drawing/2014/main" id="{A4DA8382-5830-DABC-D0EE-080BFD44ACC1}"/>
              </a:ext>
            </a:extLst>
          </p:cNvPr>
          <p:cNvSpPr>
            <a:spLocks noGrp="1"/>
          </p:cNvSpPr>
          <p:nvPr>
            <p:ph sz="quarter" idx="10" hasCustomPrompt="1"/>
          </p:nvPr>
        </p:nvSpPr>
        <p:spPr>
          <a:xfrm>
            <a:off x="522000" y="2520000"/>
            <a:ext cx="11160000" cy="3240000"/>
          </a:xfrm>
        </p:spPr>
        <p:txBody>
          <a:bodyPr/>
          <a:lstStyle>
            <a:lvl1pPr marL="0" indent="0">
              <a:buNone/>
              <a:defRPr>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Brödtext</a:t>
            </a:r>
          </a:p>
        </p:txBody>
      </p:sp>
      <p:pic>
        <p:nvPicPr>
          <p:cNvPr id="6" name="Bildobjekt 5">
            <a:extLst>
              <a:ext uri="{FF2B5EF4-FFF2-40B4-BE49-F238E27FC236}">
                <a16:creationId xmlns:a16="http://schemas.microsoft.com/office/drawing/2014/main" id="{F2BDE38A-CEC2-8997-CFEF-705EF4E75335}"/>
              </a:ext>
            </a:extLst>
          </p:cNvPr>
          <p:cNvPicPr>
            <a:picLocks noChangeAspect="1"/>
          </p:cNvPicPr>
          <p:nvPr userDrawn="1"/>
        </p:nvPicPr>
        <p:blipFill>
          <a:blip r:embed="rId2" cstate="print">
            <a:lum/>
            <a:extLst>
              <a:ext uri="{28A0092B-C50C-407E-A947-70E740481C1C}">
                <a14:useLocalDpi xmlns:a14="http://schemas.microsoft.com/office/drawing/2010/main" val="0"/>
              </a:ext>
            </a:extLst>
          </a:blip>
          <a:stretch>
            <a:fillRect/>
          </a:stretch>
        </p:blipFill>
        <p:spPr>
          <a:xfrm>
            <a:off x="11171958" y="5781487"/>
            <a:ext cx="917434" cy="853613"/>
          </a:xfrm>
          <a:prstGeom prst="rect">
            <a:avLst/>
          </a:prstGeom>
        </p:spPr>
      </p:pic>
      <p:pic>
        <p:nvPicPr>
          <p:cNvPr id="14" name="Bildobjekt 13" descr="En bild som visar text, emblem, symbol, krona&#10;&#10;Automatiskt genererad beskrivning">
            <a:extLst>
              <a:ext uri="{FF2B5EF4-FFF2-40B4-BE49-F238E27FC236}">
                <a16:creationId xmlns:a16="http://schemas.microsoft.com/office/drawing/2014/main" id="{A16A1053-D10D-A6C3-2A7A-8457BE5599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4800" y="5857200"/>
            <a:ext cx="841209" cy="770400"/>
          </a:xfrm>
          <a:prstGeom prst="rect">
            <a:avLst/>
          </a:prstGeom>
        </p:spPr>
      </p:pic>
    </p:spTree>
    <p:extLst>
      <p:ext uri="{BB962C8B-B14F-4D97-AF65-F5344CB8AC3E}">
        <p14:creationId xmlns:p14="http://schemas.microsoft.com/office/powerpoint/2010/main" val="3633059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med text och bild">
    <p:bg>
      <p:bgPr>
        <a:solidFill>
          <a:schemeClr val="bg1"/>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F661D7AE-05EB-BC4E-B3DC-7F4CBAE2EF24}"/>
              </a:ext>
            </a:extLst>
          </p:cNvPr>
          <p:cNvSpPr>
            <a:spLocks noGrp="1"/>
          </p:cNvSpPr>
          <p:nvPr>
            <p:ph type="ctrTitle" hasCustomPrompt="1"/>
          </p:nvPr>
        </p:nvSpPr>
        <p:spPr>
          <a:xfrm>
            <a:off x="4782504" y="739832"/>
            <a:ext cx="6840000" cy="1440000"/>
          </a:xfrm>
        </p:spPr>
        <p:txBody>
          <a:bodyPr anchor="ctr" anchorCtr="0">
            <a:normAutofit/>
          </a:bodyPr>
          <a:lstStyle>
            <a:lvl1pPr algn="l">
              <a:defRPr sz="4400" i="0">
                <a:solidFill>
                  <a:schemeClr val="bg2">
                    <a:lumMod val="10000"/>
                  </a:schemeClr>
                </a:solidFill>
              </a:defRPr>
            </a:lvl1pPr>
          </a:lstStyle>
          <a:p>
            <a:r>
              <a:rPr lang="sv-SE" dirty="0"/>
              <a:t>Rubrik</a:t>
            </a:r>
          </a:p>
        </p:txBody>
      </p:sp>
      <p:sp>
        <p:nvSpPr>
          <p:cNvPr id="8" name="Platshållare för bild 9">
            <a:extLst>
              <a:ext uri="{FF2B5EF4-FFF2-40B4-BE49-F238E27FC236}">
                <a16:creationId xmlns:a16="http://schemas.microsoft.com/office/drawing/2014/main" id="{A92F1925-D103-3276-D23F-1641A69C4379}"/>
              </a:ext>
            </a:extLst>
          </p:cNvPr>
          <p:cNvSpPr>
            <a:spLocks noGrp="1"/>
          </p:cNvSpPr>
          <p:nvPr>
            <p:ph type="pic" sz="quarter" idx="11"/>
          </p:nvPr>
        </p:nvSpPr>
        <p:spPr>
          <a:xfrm>
            <a:off x="0" y="0"/>
            <a:ext cx="4437888" cy="6858000"/>
          </a:xfrm>
        </p:spPr>
        <p:txBody>
          <a:bodyPr>
            <a:normAutofit/>
          </a:bodyPr>
          <a:lstStyle>
            <a:lvl1pPr>
              <a:lnSpc>
                <a:spcPct val="100000"/>
              </a:lnSpc>
              <a:buFontTx/>
              <a:buNone/>
              <a:defRPr sz="1600">
                <a:solidFill>
                  <a:schemeClr val="bg2">
                    <a:lumMod val="10000"/>
                  </a:schemeClr>
                </a:solidFill>
              </a:defRPr>
            </a:lvl1pPr>
          </a:lstStyle>
          <a:p>
            <a:r>
              <a:rPr lang="sv-SE" dirty="0"/>
              <a:t>Klicka på ikonen för att lägga till en bild</a:t>
            </a:r>
          </a:p>
        </p:txBody>
      </p:sp>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9" name="Platshållare för innehåll 8">
            <a:extLst>
              <a:ext uri="{FF2B5EF4-FFF2-40B4-BE49-F238E27FC236}">
                <a16:creationId xmlns:a16="http://schemas.microsoft.com/office/drawing/2014/main" id="{663F12E0-7BD9-2001-5095-51FDAD2D4D22}"/>
              </a:ext>
            </a:extLst>
          </p:cNvPr>
          <p:cNvSpPr>
            <a:spLocks noGrp="1"/>
          </p:cNvSpPr>
          <p:nvPr>
            <p:ph sz="quarter" idx="12" hasCustomPrompt="1"/>
          </p:nvPr>
        </p:nvSpPr>
        <p:spPr>
          <a:xfrm>
            <a:off x="4782504" y="2552403"/>
            <a:ext cx="6840000" cy="3240000"/>
          </a:xfrm>
        </p:spPr>
        <p:txBody>
          <a:bodyPr/>
          <a:lstStyle>
            <a:lvl1pPr marL="0" indent="0">
              <a:buNone/>
              <a:defRPr>
                <a:solidFill>
                  <a:schemeClr val="bg2">
                    <a:lumMod val="10000"/>
                  </a:schemeClr>
                </a:solidFill>
              </a:defRPr>
            </a:lvl1pPr>
            <a:lvl2pPr>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sv-SE" dirty="0"/>
              <a:t>text </a:t>
            </a:r>
          </a:p>
        </p:txBody>
      </p:sp>
      <p:pic>
        <p:nvPicPr>
          <p:cNvPr id="3" name="Bildobjekt 2" descr="En bild som visar text, emblem, symbol, krona&#10;&#10;Automatiskt genererad beskrivning">
            <a:extLst>
              <a:ext uri="{FF2B5EF4-FFF2-40B4-BE49-F238E27FC236}">
                <a16:creationId xmlns:a16="http://schemas.microsoft.com/office/drawing/2014/main" id="{DBD17B56-6A5E-18E8-7EEF-7E149CEC1A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4800" y="5857200"/>
            <a:ext cx="841209" cy="770400"/>
          </a:xfrm>
          <a:prstGeom prst="rect">
            <a:avLst/>
          </a:prstGeom>
        </p:spPr>
      </p:pic>
    </p:spTree>
    <p:extLst>
      <p:ext uri="{BB962C8B-B14F-4D97-AF65-F5344CB8AC3E}">
        <p14:creationId xmlns:p14="http://schemas.microsoft.com/office/powerpoint/2010/main" val="3903056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6" y="0"/>
            <a:ext cx="12191068"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CB1DCEA0-2229-D4AA-268D-A76AB7F707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1176954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m bild med logga i höger hörn">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pic>
        <p:nvPicPr>
          <p:cNvPr id="5" name="Bildobjekt 4">
            <a:extLst>
              <a:ext uri="{FF2B5EF4-FFF2-40B4-BE49-F238E27FC236}">
                <a16:creationId xmlns:a16="http://schemas.microsoft.com/office/drawing/2014/main" id="{5CCD46C2-81FC-B0CD-9294-9BCA9107E186}"/>
              </a:ext>
            </a:extLst>
          </p:cNvPr>
          <p:cNvPicPr>
            <a:picLocks noChangeAspect="1"/>
          </p:cNvPicPr>
          <p:nvPr userDrawn="1"/>
        </p:nvPicPr>
        <p:blipFill>
          <a:blip r:embed="rId2" cstate="print">
            <a:lum/>
            <a:extLst>
              <a:ext uri="{28A0092B-C50C-407E-A947-70E740481C1C}">
                <a14:useLocalDpi xmlns:a14="http://schemas.microsoft.com/office/drawing/2010/main" val="0"/>
              </a:ext>
            </a:extLst>
          </a:blip>
          <a:stretch>
            <a:fillRect/>
          </a:stretch>
        </p:blipFill>
        <p:spPr>
          <a:xfrm>
            <a:off x="11171958" y="5781487"/>
            <a:ext cx="917434" cy="853613"/>
          </a:xfrm>
          <a:prstGeom prst="rect">
            <a:avLst/>
          </a:prstGeom>
        </p:spPr>
      </p:pic>
      <p:pic>
        <p:nvPicPr>
          <p:cNvPr id="9" name="Bildobjekt 8" descr="En bild som visar text, emblem, symbol, krona&#10;&#10;Automatiskt genererad beskrivning">
            <a:extLst>
              <a:ext uri="{FF2B5EF4-FFF2-40B4-BE49-F238E27FC236}">
                <a16:creationId xmlns:a16="http://schemas.microsoft.com/office/drawing/2014/main" id="{BEF8C4D2-F81E-8BE9-D70D-8B9F8F788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4800" y="5857200"/>
            <a:ext cx="841209" cy="770400"/>
          </a:xfrm>
          <a:prstGeom prst="rect">
            <a:avLst/>
          </a:prstGeom>
        </p:spPr>
      </p:pic>
    </p:spTree>
    <p:extLst>
      <p:ext uri="{BB962C8B-B14F-4D97-AF65-F5344CB8AC3E}">
        <p14:creationId xmlns:p14="http://schemas.microsoft.com/office/powerpoint/2010/main" val="693666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Rubrikbild med bakgrundsbild">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3584448E-A992-D654-FDD7-5007D7B354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a:noFill/>
        </p:spPr>
      </p:pic>
    </p:spTree>
    <p:extLst>
      <p:ext uri="{BB962C8B-B14F-4D97-AF65-F5344CB8AC3E}">
        <p14:creationId xmlns:p14="http://schemas.microsoft.com/office/powerpoint/2010/main" val="1739779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89"/>
            <a:ext cx="12192000" cy="6857620"/>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D4517E07-622A-14AB-2CF7-FEC4ED8E1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3095766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6" y="0"/>
            <a:ext cx="12191068"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CB1DCEA0-2229-D4AA-268D-A76AB7F707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1338023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CD416AB0-D192-60C1-9123-8A17A23EAF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2456367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6" y="0"/>
            <a:ext cx="12191427"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7B7BB975-1C50-AC4C-3101-FF235C7B94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2541329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2" name="Bildobjekt 1">
            <a:extLst>
              <a:ext uri="{FF2B5EF4-FFF2-40B4-BE49-F238E27FC236}">
                <a16:creationId xmlns:a16="http://schemas.microsoft.com/office/drawing/2014/main" id="{B97E39CB-AA19-EF40-B618-4F3D1AF226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2420513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med punktlista">
    <p:bg>
      <p:bgPr>
        <a:solidFill>
          <a:srgbClr val="476D88">
            <a:alpha val="75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B9BD9B-1939-FAFC-C8DF-63FE45AE8445}"/>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bg1"/>
                </a:solidFill>
              </a:defRPr>
            </a:lvl1pPr>
          </a:lstStyle>
          <a:p>
            <a:r>
              <a:rPr lang="sv-SE" dirty="0"/>
              <a:t>Rubrik</a:t>
            </a:r>
          </a:p>
        </p:txBody>
      </p:sp>
      <p:sp>
        <p:nvSpPr>
          <p:cNvPr id="10" name="Platshållare för innehåll 9">
            <a:extLst>
              <a:ext uri="{FF2B5EF4-FFF2-40B4-BE49-F238E27FC236}">
                <a16:creationId xmlns:a16="http://schemas.microsoft.com/office/drawing/2014/main" id="{03FE9A5C-0BA5-AD55-C653-AF110B70BAA2}"/>
              </a:ext>
            </a:extLst>
          </p:cNvPr>
          <p:cNvSpPr>
            <a:spLocks noGrp="1"/>
          </p:cNvSpPr>
          <p:nvPr>
            <p:ph sz="quarter" idx="10" hasCustomPrompt="1"/>
          </p:nvPr>
        </p:nvSpPr>
        <p:spPr>
          <a:xfrm>
            <a:off x="522000" y="2520000"/>
            <a:ext cx="11160000" cy="3240000"/>
          </a:xfrm>
        </p:spPr>
        <p:txBody>
          <a:bodyPr/>
          <a:lstStyle>
            <a:lvl1pPr>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Punktlista</a:t>
            </a:r>
          </a:p>
        </p:txBody>
      </p:sp>
      <p:pic>
        <p:nvPicPr>
          <p:cNvPr id="13" name="Bildobjekt 12" descr="En bild som visar cirkel, måne&#10;&#10;Automatiskt genererad beskrivning">
            <a:extLst>
              <a:ext uri="{FF2B5EF4-FFF2-40B4-BE49-F238E27FC236}">
                <a16:creationId xmlns:a16="http://schemas.microsoft.com/office/drawing/2014/main" id="{FE583072-B763-7D22-BE94-22B01B8B8F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15" name="Bildobjekt 14">
            <a:extLst>
              <a:ext uri="{FF2B5EF4-FFF2-40B4-BE49-F238E27FC236}">
                <a16:creationId xmlns:a16="http://schemas.microsoft.com/office/drawing/2014/main" id="{CD238DE6-57AE-B2CF-5BE9-205D03D0B0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1093821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med brödtext">
    <p:bg>
      <p:bgPr>
        <a:solidFill>
          <a:srgbClr val="7592A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BF0545-E5D6-B186-0CA5-4ED34A34A330}"/>
              </a:ext>
            </a:extLst>
          </p:cNvPr>
          <p:cNvSpPr txBox="1">
            <a:spLocks/>
          </p:cNvSpPr>
          <p:nvPr userDrawn="1"/>
        </p:nvSpPr>
        <p:spPr>
          <a:xfrm>
            <a:off x="813147" y="2919663"/>
            <a:ext cx="1056570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4" name="Rubrik 1">
            <a:extLst>
              <a:ext uri="{FF2B5EF4-FFF2-40B4-BE49-F238E27FC236}">
                <a16:creationId xmlns:a16="http://schemas.microsoft.com/office/drawing/2014/main" id="{65020989-FB84-5970-CED0-5CF8044E17D4}"/>
              </a:ext>
            </a:extLst>
          </p:cNvPr>
          <p:cNvSpPr>
            <a:spLocks noGrp="1"/>
          </p:cNvSpPr>
          <p:nvPr>
            <p:ph type="ctrTitle" hasCustomPrompt="1"/>
          </p:nvPr>
        </p:nvSpPr>
        <p:spPr>
          <a:xfrm>
            <a:off x="521999" y="720000"/>
            <a:ext cx="11160000" cy="1440000"/>
          </a:xfrm>
        </p:spPr>
        <p:txBody>
          <a:bodyPr anchor="ctr" anchorCtr="0">
            <a:normAutofit/>
          </a:bodyPr>
          <a:lstStyle>
            <a:lvl1pPr algn="l">
              <a:defRPr sz="4400" i="0">
                <a:solidFill>
                  <a:schemeClr val="bg1"/>
                </a:solidFill>
              </a:defRPr>
            </a:lvl1pPr>
          </a:lstStyle>
          <a:p>
            <a:r>
              <a:rPr lang="sv-SE" dirty="0"/>
              <a:t>Rubrik</a:t>
            </a:r>
          </a:p>
        </p:txBody>
      </p:sp>
      <p:sp>
        <p:nvSpPr>
          <p:cNvPr id="13" name="Platshållare för innehåll 12">
            <a:extLst>
              <a:ext uri="{FF2B5EF4-FFF2-40B4-BE49-F238E27FC236}">
                <a16:creationId xmlns:a16="http://schemas.microsoft.com/office/drawing/2014/main" id="{A4DA8382-5830-DABC-D0EE-080BFD44ACC1}"/>
              </a:ext>
            </a:extLst>
          </p:cNvPr>
          <p:cNvSpPr>
            <a:spLocks noGrp="1"/>
          </p:cNvSpPr>
          <p:nvPr>
            <p:ph sz="quarter" idx="10" hasCustomPrompt="1"/>
          </p:nvPr>
        </p:nvSpPr>
        <p:spPr>
          <a:xfrm>
            <a:off x="521999" y="2520000"/>
            <a:ext cx="11160000" cy="3240000"/>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Brödtext</a:t>
            </a:r>
          </a:p>
        </p:txBody>
      </p:sp>
      <p:pic>
        <p:nvPicPr>
          <p:cNvPr id="11" name="Bildobjekt 10" descr="En bild som visar cirkel, måne&#10;&#10;Automatiskt genererad beskrivning">
            <a:extLst>
              <a:ext uri="{FF2B5EF4-FFF2-40B4-BE49-F238E27FC236}">
                <a16:creationId xmlns:a16="http://schemas.microsoft.com/office/drawing/2014/main" id="{F2AE6477-6F68-9499-ECCE-F8600E8E79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14" name="Bildobjekt 13">
            <a:extLst>
              <a:ext uri="{FF2B5EF4-FFF2-40B4-BE49-F238E27FC236}">
                <a16:creationId xmlns:a16="http://schemas.microsoft.com/office/drawing/2014/main" id="{3D2FDB2E-661A-33B3-B6AC-751C29C523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725943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med text och bild">
    <p:bg>
      <p:bgPr>
        <a:solidFill>
          <a:srgbClr val="7592A6"/>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F661D7AE-05EB-BC4E-B3DC-7F4CBAE2EF24}"/>
              </a:ext>
            </a:extLst>
          </p:cNvPr>
          <p:cNvSpPr>
            <a:spLocks noGrp="1"/>
          </p:cNvSpPr>
          <p:nvPr>
            <p:ph type="ctrTitle" hasCustomPrompt="1"/>
          </p:nvPr>
        </p:nvSpPr>
        <p:spPr>
          <a:xfrm>
            <a:off x="4782504" y="739832"/>
            <a:ext cx="6840000" cy="1440000"/>
          </a:xfrm>
        </p:spPr>
        <p:txBody>
          <a:bodyPr anchor="ctr" anchorCtr="0">
            <a:normAutofit/>
          </a:bodyPr>
          <a:lstStyle>
            <a:lvl1pPr algn="l">
              <a:defRPr sz="4400" i="0">
                <a:solidFill>
                  <a:schemeClr val="bg1"/>
                </a:solidFill>
              </a:defRPr>
            </a:lvl1pPr>
          </a:lstStyle>
          <a:p>
            <a:r>
              <a:rPr lang="sv-SE" dirty="0"/>
              <a:t>Rubrik</a:t>
            </a:r>
          </a:p>
        </p:txBody>
      </p:sp>
      <p:sp>
        <p:nvSpPr>
          <p:cNvPr id="8" name="Platshållare för bild 9">
            <a:extLst>
              <a:ext uri="{FF2B5EF4-FFF2-40B4-BE49-F238E27FC236}">
                <a16:creationId xmlns:a16="http://schemas.microsoft.com/office/drawing/2014/main" id="{A92F1925-D103-3276-D23F-1641A69C4379}"/>
              </a:ext>
            </a:extLst>
          </p:cNvPr>
          <p:cNvSpPr>
            <a:spLocks noGrp="1"/>
          </p:cNvSpPr>
          <p:nvPr>
            <p:ph type="pic" sz="quarter" idx="11"/>
          </p:nvPr>
        </p:nvSpPr>
        <p:spPr>
          <a:xfrm>
            <a:off x="0" y="0"/>
            <a:ext cx="4437888" cy="6858000"/>
          </a:xfrm>
        </p:spPr>
        <p:txBody>
          <a:bodyPr>
            <a:normAutofit/>
          </a:bodyPr>
          <a:lstStyle>
            <a:lvl1pPr>
              <a:lnSpc>
                <a:spcPct val="100000"/>
              </a:lnSpc>
              <a:buFontTx/>
              <a:buNone/>
              <a:defRPr sz="1600">
                <a:solidFill>
                  <a:schemeClr val="bg1"/>
                </a:solidFill>
              </a:defRPr>
            </a:lvl1pPr>
          </a:lstStyle>
          <a:p>
            <a:r>
              <a:rPr lang="sv-SE" dirty="0"/>
              <a:t>Klicka på ikonen för att lägga till en bild</a:t>
            </a:r>
          </a:p>
        </p:txBody>
      </p:sp>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9" name="Platshållare för innehåll 8">
            <a:extLst>
              <a:ext uri="{FF2B5EF4-FFF2-40B4-BE49-F238E27FC236}">
                <a16:creationId xmlns:a16="http://schemas.microsoft.com/office/drawing/2014/main" id="{663F12E0-7BD9-2001-5095-51FDAD2D4D22}"/>
              </a:ext>
            </a:extLst>
          </p:cNvPr>
          <p:cNvSpPr>
            <a:spLocks noGrp="1"/>
          </p:cNvSpPr>
          <p:nvPr>
            <p:ph sz="quarter" idx="12" hasCustomPrompt="1"/>
          </p:nvPr>
        </p:nvSpPr>
        <p:spPr>
          <a:xfrm>
            <a:off x="4782504" y="2552403"/>
            <a:ext cx="6840000" cy="3240000"/>
          </a:xfrm>
        </p:spPr>
        <p:txBody>
          <a:bodyPr/>
          <a:lstStyle>
            <a:lvl1pPr marL="0" indent="0">
              <a:buNone/>
              <a:defRPr>
                <a:solidFill>
                  <a:schemeClr val="bg1"/>
                </a:solidFill>
              </a:defRPr>
            </a:lvl1pPr>
            <a:lvl2pPr>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sv-SE" dirty="0"/>
              <a:t>text </a:t>
            </a:r>
          </a:p>
        </p:txBody>
      </p:sp>
      <p:pic>
        <p:nvPicPr>
          <p:cNvPr id="3" name="Bildobjekt 2" descr="En bild som visar cirkel, måne&#10;&#10;Automatiskt genererad beskrivning">
            <a:extLst>
              <a:ext uri="{FF2B5EF4-FFF2-40B4-BE49-F238E27FC236}">
                <a16:creationId xmlns:a16="http://schemas.microsoft.com/office/drawing/2014/main" id="{E4165648-F023-44B5-B1E0-766A20D956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5" name="Bildobjekt 4">
            <a:extLst>
              <a:ext uri="{FF2B5EF4-FFF2-40B4-BE49-F238E27FC236}">
                <a16:creationId xmlns:a16="http://schemas.microsoft.com/office/drawing/2014/main" id="{5C6EE04B-9A19-61B1-D93C-F6BB697A72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1803671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CD416AB0-D192-60C1-9123-8A17A23EAF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12236315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m bild med logga i höger hörn">
    <p:bg>
      <p:bgPr>
        <a:solidFill>
          <a:srgbClr val="476D88">
            <a:alpha val="75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pic>
        <p:nvPicPr>
          <p:cNvPr id="9" name="Bildobjekt 8" descr="En bild som visar cirkel, måne&#10;&#10;Automatiskt genererad beskrivning">
            <a:extLst>
              <a:ext uri="{FF2B5EF4-FFF2-40B4-BE49-F238E27FC236}">
                <a16:creationId xmlns:a16="http://schemas.microsoft.com/office/drawing/2014/main" id="{B266C80B-9EC1-E99C-A1A7-EC28A65B5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11" name="Bildobjekt 10">
            <a:extLst>
              <a:ext uri="{FF2B5EF4-FFF2-40B4-BE49-F238E27FC236}">
                <a16:creationId xmlns:a16="http://schemas.microsoft.com/office/drawing/2014/main" id="{0989A9AE-06B8-458F-977A-89F77C0E1A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3165371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Rubrikbild med bakgrundsbild">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3584448E-A992-D654-FDD7-5007D7B354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a:noFill/>
        </p:spPr>
      </p:pic>
    </p:spTree>
    <p:extLst>
      <p:ext uri="{BB962C8B-B14F-4D97-AF65-F5344CB8AC3E}">
        <p14:creationId xmlns:p14="http://schemas.microsoft.com/office/powerpoint/2010/main" val="56742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89"/>
            <a:ext cx="12192000" cy="6857620"/>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D4517E07-622A-14AB-2CF7-FEC4ED8E1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950551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6" y="0"/>
            <a:ext cx="12191068"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CB1DCEA0-2229-D4AA-268D-A76AB7F707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1691940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CD416AB0-D192-60C1-9123-8A17A23EAF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5385577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6" y="0"/>
            <a:ext cx="12191427"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7B7BB975-1C50-AC4C-3101-FF235C7B94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632418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2" name="Bildobjekt 1">
            <a:extLst>
              <a:ext uri="{FF2B5EF4-FFF2-40B4-BE49-F238E27FC236}">
                <a16:creationId xmlns:a16="http://schemas.microsoft.com/office/drawing/2014/main" id="{B97E39CB-AA19-EF40-B618-4F3D1AF226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6665652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med punktlista">
    <p:bg>
      <p:bgPr>
        <a:solidFill>
          <a:srgbClr val="00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B9BD9B-1939-FAFC-C8DF-63FE45AE8445}"/>
              </a:ext>
            </a:extLst>
          </p:cNvPr>
          <p:cNvSpPr>
            <a:spLocks noGrp="1"/>
          </p:cNvSpPr>
          <p:nvPr>
            <p:ph type="ctrTitle" hasCustomPrompt="1"/>
          </p:nvPr>
        </p:nvSpPr>
        <p:spPr>
          <a:xfrm>
            <a:off x="523102" y="720000"/>
            <a:ext cx="11160000" cy="1440000"/>
          </a:xfrm>
        </p:spPr>
        <p:txBody>
          <a:bodyPr anchor="ctr" anchorCtr="0">
            <a:normAutofit/>
          </a:bodyPr>
          <a:lstStyle>
            <a:lvl1pPr algn="l">
              <a:defRPr sz="4400" i="0">
                <a:solidFill>
                  <a:schemeClr val="bg1"/>
                </a:solidFill>
              </a:defRPr>
            </a:lvl1pPr>
          </a:lstStyle>
          <a:p>
            <a:r>
              <a:rPr lang="sv-SE" dirty="0"/>
              <a:t>Rubrik</a:t>
            </a:r>
          </a:p>
        </p:txBody>
      </p:sp>
      <p:sp>
        <p:nvSpPr>
          <p:cNvPr id="10" name="Platshållare för innehåll 9">
            <a:extLst>
              <a:ext uri="{FF2B5EF4-FFF2-40B4-BE49-F238E27FC236}">
                <a16:creationId xmlns:a16="http://schemas.microsoft.com/office/drawing/2014/main" id="{03FE9A5C-0BA5-AD55-C653-AF110B70BAA2}"/>
              </a:ext>
            </a:extLst>
          </p:cNvPr>
          <p:cNvSpPr>
            <a:spLocks noGrp="1"/>
          </p:cNvSpPr>
          <p:nvPr>
            <p:ph sz="quarter" idx="10" hasCustomPrompt="1"/>
          </p:nvPr>
        </p:nvSpPr>
        <p:spPr>
          <a:xfrm>
            <a:off x="523102" y="2520000"/>
            <a:ext cx="11160000" cy="3240000"/>
          </a:xfrm>
        </p:spPr>
        <p:txBody>
          <a:bodyPr/>
          <a:lstStyle>
            <a:lvl1pPr>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Punktlista</a:t>
            </a:r>
          </a:p>
        </p:txBody>
      </p:sp>
      <p:pic>
        <p:nvPicPr>
          <p:cNvPr id="4" name="Bildobjekt 3">
            <a:extLst>
              <a:ext uri="{FF2B5EF4-FFF2-40B4-BE49-F238E27FC236}">
                <a16:creationId xmlns:a16="http://schemas.microsoft.com/office/drawing/2014/main" id="{9F8306FB-7A41-D049-14E0-6256F08AB5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1936425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ubrik med brödtext">
    <p:bg>
      <p:bgPr>
        <a:solidFill>
          <a:srgbClr val="00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BF0545-E5D6-B186-0CA5-4ED34A34A330}"/>
              </a:ext>
            </a:extLst>
          </p:cNvPr>
          <p:cNvSpPr txBox="1">
            <a:spLocks/>
          </p:cNvSpPr>
          <p:nvPr userDrawn="1"/>
        </p:nvSpPr>
        <p:spPr>
          <a:xfrm>
            <a:off x="813147" y="2919663"/>
            <a:ext cx="1056570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4" name="Rubrik 1">
            <a:extLst>
              <a:ext uri="{FF2B5EF4-FFF2-40B4-BE49-F238E27FC236}">
                <a16:creationId xmlns:a16="http://schemas.microsoft.com/office/drawing/2014/main" id="{65020989-FB84-5970-CED0-5CF8044E17D4}"/>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bg1"/>
                </a:solidFill>
              </a:defRPr>
            </a:lvl1pPr>
          </a:lstStyle>
          <a:p>
            <a:r>
              <a:rPr lang="sv-SE" dirty="0"/>
              <a:t>Rubrik</a:t>
            </a:r>
          </a:p>
        </p:txBody>
      </p:sp>
      <p:sp>
        <p:nvSpPr>
          <p:cNvPr id="13" name="Platshållare för innehåll 12">
            <a:extLst>
              <a:ext uri="{FF2B5EF4-FFF2-40B4-BE49-F238E27FC236}">
                <a16:creationId xmlns:a16="http://schemas.microsoft.com/office/drawing/2014/main" id="{A4DA8382-5830-DABC-D0EE-080BFD44ACC1}"/>
              </a:ext>
            </a:extLst>
          </p:cNvPr>
          <p:cNvSpPr>
            <a:spLocks noGrp="1"/>
          </p:cNvSpPr>
          <p:nvPr>
            <p:ph sz="quarter" idx="10" hasCustomPrompt="1"/>
          </p:nvPr>
        </p:nvSpPr>
        <p:spPr>
          <a:xfrm>
            <a:off x="522000" y="2520000"/>
            <a:ext cx="11160000" cy="3240000"/>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Brödtext</a:t>
            </a:r>
          </a:p>
        </p:txBody>
      </p:sp>
      <p:pic>
        <p:nvPicPr>
          <p:cNvPr id="3" name="Bildobjekt 2">
            <a:extLst>
              <a:ext uri="{FF2B5EF4-FFF2-40B4-BE49-F238E27FC236}">
                <a16:creationId xmlns:a16="http://schemas.microsoft.com/office/drawing/2014/main" id="{AA497EE2-0CC3-71F1-9255-0ACB736358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8290453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ubrik med text och bild">
    <p:bg>
      <p:bgPr>
        <a:solidFill>
          <a:schemeClr val="bg2">
            <a:lumMod val="10000"/>
          </a:schemeClr>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F661D7AE-05EB-BC4E-B3DC-7F4CBAE2EF24}"/>
              </a:ext>
            </a:extLst>
          </p:cNvPr>
          <p:cNvSpPr>
            <a:spLocks noGrp="1"/>
          </p:cNvSpPr>
          <p:nvPr>
            <p:ph type="ctrTitle" hasCustomPrompt="1"/>
          </p:nvPr>
        </p:nvSpPr>
        <p:spPr>
          <a:xfrm>
            <a:off x="4782504" y="739832"/>
            <a:ext cx="6840000" cy="1440000"/>
          </a:xfrm>
        </p:spPr>
        <p:txBody>
          <a:bodyPr anchor="ctr" anchorCtr="0">
            <a:normAutofit/>
          </a:bodyPr>
          <a:lstStyle>
            <a:lvl1pPr algn="l">
              <a:defRPr sz="4400" i="0">
                <a:solidFill>
                  <a:schemeClr val="bg1"/>
                </a:solidFill>
              </a:defRPr>
            </a:lvl1pPr>
          </a:lstStyle>
          <a:p>
            <a:r>
              <a:rPr lang="sv-SE" dirty="0"/>
              <a:t>Rubrik</a:t>
            </a:r>
          </a:p>
        </p:txBody>
      </p:sp>
      <p:sp>
        <p:nvSpPr>
          <p:cNvPr id="8" name="Platshållare för bild 9">
            <a:extLst>
              <a:ext uri="{FF2B5EF4-FFF2-40B4-BE49-F238E27FC236}">
                <a16:creationId xmlns:a16="http://schemas.microsoft.com/office/drawing/2014/main" id="{A92F1925-D103-3276-D23F-1641A69C4379}"/>
              </a:ext>
            </a:extLst>
          </p:cNvPr>
          <p:cNvSpPr>
            <a:spLocks noGrp="1"/>
          </p:cNvSpPr>
          <p:nvPr>
            <p:ph type="pic" sz="quarter" idx="11"/>
          </p:nvPr>
        </p:nvSpPr>
        <p:spPr>
          <a:xfrm>
            <a:off x="0" y="0"/>
            <a:ext cx="4437888" cy="6858000"/>
          </a:xfrm>
        </p:spPr>
        <p:txBody>
          <a:bodyPr>
            <a:normAutofit/>
          </a:bodyPr>
          <a:lstStyle>
            <a:lvl1pPr>
              <a:lnSpc>
                <a:spcPct val="100000"/>
              </a:lnSpc>
              <a:buFontTx/>
              <a:buNone/>
              <a:defRPr sz="1600">
                <a:solidFill>
                  <a:schemeClr val="bg1"/>
                </a:solidFill>
              </a:defRPr>
            </a:lvl1pPr>
          </a:lstStyle>
          <a:p>
            <a:r>
              <a:rPr lang="sv-SE" dirty="0"/>
              <a:t>Klicka på ikonen för att lägga till en bild</a:t>
            </a:r>
          </a:p>
        </p:txBody>
      </p:sp>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9" name="Platshållare för innehåll 8">
            <a:extLst>
              <a:ext uri="{FF2B5EF4-FFF2-40B4-BE49-F238E27FC236}">
                <a16:creationId xmlns:a16="http://schemas.microsoft.com/office/drawing/2014/main" id="{663F12E0-7BD9-2001-5095-51FDAD2D4D22}"/>
              </a:ext>
            </a:extLst>
          </p:cNvPr>
          <p:cNvSpPr>
            <a:spLocks noGrp="1"/>
          </p:cNvSpPr>
          <p:nvPr>
            <p:ph sz="quarter" idx="12" hasCustomPrompt="1"/>
          </p:nvPr>
        </p:nvSpPr>
        <p:spPr>
          <a:xfrm>
            <a:off x="4782504" y="2552403"/>
            <a:ext cx="6840000" cy="3240000"/>
          </a:xfrm>
        </p:spPr>
        <p:txBody>
          <a:bodyPr/>
          <a:lstStyle>
            <a:lvl1pPr marL="0" indent="0">
              <a:buNone/>
              <a:defRPr>
                <a:solidFill>
                  <a:schemeClr val="bg1"/>
                </a:solidFill>
              </a:defRPr>
            </a:lvl1pPr>
            <a:lvl2pPr>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sv-SE" dirty="0"/>
              <a:t>text </a:t>
            </a:r>
          </a:p>
        </p:txBody>
      </p:sp>
      <p:pic>
        <p:nvPicPr>
          <p:cNvPr id="5" name="Bildobjekt 4">
            <a:extLst>
              <a:ext uri="{FF2B5EF4-FFF2-40B4-BE49-F238E27FC236}">
                <a16:creationId xmlns:a16="http://schemas.microsoft.com/office/drawing/2014/main" id="{5C6EE04B-9A19-61B1-D93C-F6BB697A72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2654513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6" y="0"/>
            <a:ext cx="12191427"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4" name="Bildobjekt 3">
            <a:extLst>
              <a:ext uri="{FF2B5EF4-FFF2-40B4-BE49-F238E27FC236}">
                <a16:creationId xmlns:a16="http://schemas.microsoft.com/office/drawing/2014/main" id="{7B7BB975-1C50-AC4C-3101-FF235C7B94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1396330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m bild med logga i höger hörn">
    <p:bg>
      <p:bgPr>
        <a:solidFill>
          <a:srgbClr val="00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pic>
        <p:nvPicPr>
          <p:cNvPr id="3" name="Bildobjekt 2">
            <a:extLst>
              <a:ext uri="{FF2B5EF4-FFF2-40B4-BE49-F238E27FC236}">
                <a16:creationId xmlns:a16="http://schemas.microsoft.com/office/drawing/2014/main" id="{E9A412FE-D4AB-1868-CE17-0409B0FCF8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657278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Rubrikbild med bakgrundsbild">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a:t>En rubrik</a:t>
            </a:r>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ligger en underrubrik</a:t>
            </a:r>
          </a:p>
        </p:txBody>
      </p:sp>
      <p:pic>
        <p:nvPicPr>
          <p:cNvPr id="2" name="Bildobjekt 1">
            <a:extLst>
              <a:ext uri="{FF2B5EF4-FFF2-40B4-BE49-F238E27FC236}">
                <a16:creationId xmlns:a16="http://schemas.microsoft.com/office/drawing/2014/main" id="{B97E39CB-AA19-EF40-B618-4F3D1AF226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79" y="488780"/>
            <a:ext cx="1005840" cy="922020"/>
          </a:xfrm>
          <a:prstGeom prst="rect">
            <a:avLst/>
          </a:prstGeom>
        </p:spPr>
      </p:pic>
    </p:spTree>
    <p:extLst>
      <p:ext uri="{BB962C8B-B14F-4D97-AF65-F5344CB8AC3E}">
        <p14:creationId xmlns:p14="http://schemas.microsoft.com/office/powerpoint/2010/main" val="309137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med punktlista">
    <p:bg>
      <p:bgPr>
        <a:solidFill>
          <a:srgbClr val="15293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B9BD9B-1939-FAFC-C8DF-63FE45AE8445}"/>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bg1"/>
                </a:solidFill>
              </a:defRPr>
            </a:lvl1pPr>
          </a:lstStyle>
          <a:p>
            <a:r>
              <a:rPr lang="sv-SE" dirty="0"/>
              <a:t>Rubrik</a:t>
            </a:r>
          </a:p>
        </p:txBody>
      </p:sp>
      <p:sp>
        <p:nvSpPr>
          <p:cNvPr id="10" name="Platshållare för innehåll 9">
            <a:extLst>
              <a:ext uri="{FF2B5EF4-FFF2-40B4-BE49-F238E27FC236}">
                <a16:creationId xmlns:a16="http://schemas.microsoft.com/office/drawing/2014/main" id="{03FE9A5C-0BA5-AD55-C653-AF110B70BAA2}"/>
              </a:ext>
            </a:extLst>
          </p:cNvPr>
          <p:cNvSpPr>
            <a:spLocks noGrp="1"/>
          </p:cNvSpPr>
          <p:nvPr>
            <p:ph sz="quarter" idx="10" hasCustomPrompt="1"/>
          </p:nvPr>
        </p:nvSpPr>
        <p:spPr>
          <a:xfrm>
            <a:off x="522000" y="2520000"/>
            <a:ext cx="11160000" cy="3240000"/>
          </a:xfrm>
        </p:spPr>
        <p:txBody>
          <a:bodyPr/>
          <a:lstStyle>
            <a:lvl1pPr>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Punktlista</a:t>
            </a:r>
          </a:p>
        </p:txBody>
      </p:sp>
      <p:pic>
        <p:nvPicPr>
          <p:cNvPr id="5" name="Bildobjekt 4">
            <a:extLst>
              <a:ext uri="{FF2B5EF4-FFF2-40B4-BE49-F238E27FC236}">
                <a16:creationId xmlns:a16="http://schemas.microsoft.com/office/drawing/2014/main" id="{F3A6BC95-3ECA-634A-9FD9-78CB8A370F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1384780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med brödtext">
    <p:bg>
      <p:bgPr>
        <a:solidFill>
          <a:srgbClr val="15293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BF0545-E5D6-B186-0CA5-4ED34A34A330}"/>
              </a:ext>
            </a:extLst>
          </p:cNvPr>
          <p:cNvSpPr txBox="1">
            <a:spLocks/>
          </p:cNvSpPr>
          <p:nvPr userDrawn="1"/>
        </p:nvSpPr>
        <p:spPr>
          <a:xfrm>
            <a:off x="813147" y="2919663"/>
            <a:ext cx="1056570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4" name="Rubrik 1">
            <a:extLst>
              <a:ext uri="{FF2B5EF4-FFF2-40B4-BE49-F238E27FC236}">
                <a16:creationId xmlns:a16="http://schemas.microsoft.com/office/drawing/2014/main" id="{65020989-FB84-5970-CED0-5CF8044E17D4}"/>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bg1"/>
                </a:solidFill>
              </a:defRPr>
            </a:lvl1pPr>
          </a:lstStyle>
          <a:p>
            <a:r>
              <a:rPr lang="sv-SE" dirty="0"/>
              <a:t>Rubrik</a:t>
            </a:r>
          </a:p>
        </p:txBody>
      </p:sp>
      <p:sp>
        <p:nvSpPr>
          <p:cNvPr id="13" name="Platshållare för innehåll 12">
            <a:extLst>
              <a:ext uri="{FF2B5EF4-FFF2-40B4-BE49-F238E27FC236}">
                <a16:creationId xmlns:a16="http://schemas.microsoft.com/office/drawing/2014/main" id="{A4DA8382-5830-DABC-D0EE-080BFD44ACC1}"/>
              </a:ext>
            </a:extLst>
          </p:cNvPr>
          <p:cNvSpPr>
            <a:spLocks noGrp="1"/>
          </p:cNvSpPr>
          <p:nvPr>
            <p:ph sz="quarter" idx="10" hasCustomPrompt="1"/>
          </p:nvPr>
        </p:nvSpPr>
        <p:spPr>
          <a:xfrm>
            <a:off x="522000" y="2520000"/>
            <a:ext cx="11160000" cy="3238181"/>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Brödtext</a:t>
            </a:r>
          </a:p>
        </p:txBody>
      </p:sp>
      <p:pic>
        <p:nvPicPr>
          <p:cNvPr id="3" name="Bildobjekt 2">
            <a:extLst>
              <a:ext uri="{FF2B5EF4-FFF2-40B4-BE49-F238E27FC236}">
                <a16:creationId xmlns:a16="http://schemas.microsoft.com/office/drawing/2014/main" id="{0286BB39-1B85-518A-837B-CDF9F05DE9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1867172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med text och bild">
    <p:bg>
      <p:bgPr>
        <a:solidFill>
          <a:srgbClr val="152938"/>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F661D7AE-05EB-BC4E-B3DC-7F4CBAE2EF24}"/>
              </a:ext>
            </a:extLst>
          </p:cNvPr>
          <p:cNvSpPr>
            <a:spLocks noGrp="1"/>
          </p:cNvSpPr>
          <p:nvPr>
            <p:ph type="ctrTitle" hasCustomPrompt="1"/>
          </p:nvPr>
        </p:nvSpPr>
        <p:spPr>
          <a:xfrm>
            <a:off x="4782504" y="739832"/>
            <a:ext cx="6840000" cy="1440000"/>
          </a:xfrm>
        </p:spPr>
        <p:txBody>
          <a:bodyPr anchor="ctr" anchorCtr="0">
            <a:normAutofit/>
          </a:bodyPr>
          <a:lstStyle>
            <a:lvl1pPr algn="l">
              <a:defRPr sz="4400" i="0">
                <a:solidFill>
                  <a:schemeClr val="bg1"/>
                </a:solidFill>
              </a:defRPr>
            </a:lvl1pPr>
          </a:lstStyle>
          <a:p>
            <a:r>
              <a:rPr lang="sv-SE" dirty="0"/>
              <a:t>Rubrik</a:t>
            </a:r>
          </a:p>
        </p:txBody>
      </p:sp>
      <p:sp>
        <p:nvSpPr>
          <p:cNvPr id="8" name="Platshållare för bild 9">
            <a:extLst>
              <a:ext uri="{FF2B5EF4-FFF2-40B4-BE49-F238E27FC236}">
                <a16:creationId xmlns:a16="http://schemas.microsoft.com/office/drawing/2014/main" id="{A92F1925-D103-3276-D23F-1641A69C4379}"/>
              </a:ext>
            </a:extLst>
          </p:cNvPr>
          <p:cNvSpPr>
            <a:spLocks noGrp="1"/>
          </p:cNvSpPr>
          <p:nvPr>
            <p:ph type="pic" sz="quarter" idx="11"/>
          </p:nvPr>
        </p:nvSpPr>
        <p:spPr>
          <a:xfrm>
            <a:off x="0" y="0"/>
            <a:ext cx="4437888" cy="6858000"/>
          </a:xfrm>
        </p:spPr>
        <p:txBody>
          <a:bodyPr>
            <a:normAutofit/>
          </a:bodyPr>
          <a:lstStyle>
            <a:lvl1pPr>
              <a:lnSpc>
                <a:spcPct val="100000"/>
              </a:lnSpc>
              <a:buFontTx/>
              <a:buNone/>
              <a:defRPr sz="1600">
                <a:solidFill>
                  <a:schemeClr val="bg1"/>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9" name="Platshållare för innehåll 8">
            <a:extLst>
              <a:ext uri="{FF2B5EF4-FFF2-40B4-BE49-F238E27FC236}">
                <a16:creationId xmlns:a16="http://schemas.microsoft.com/office/drawing/2014/main" id="{663F12E0-7BD9-2001-5095-51FDAD2D4D22}"/>
              </a:ext>
            </a:extLst>
          </p:cNvPr>
          <p:cNvSpPr>
            <a:spLocks noGrp="1"/>
          </p:cNvSpPr>
          <p:nvPr>
            <p:ph sz="quarter" idx="12" hasCustomPrompt="1"/>
          </p:nvPr>
        </p:nvSpPr>
        <p:spPr>
          <a:xfrm>
            <a:off x="4782504" y="2552403"/>
            <a:ext cx="6840000" cy="3240000"/>
          </a:xfrm>
        </p:spPr>
        <p:txBody>
          <a:bodyPr/>
          <a:lstStyle>
            <a:lvl1pPr marL="0" indent="0">
              <a:buNone/>
              <a:defRPr>
                <a:solidFill>
                  <a:schemeClr val="bg1"/>
                </a:solidFill>
              </a:defRPr>
            </a:lvl1pPr>
            <a:lvl2pPr>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sv-SE" dirty="0"/>
              <a:t>text </a:t>
            </a:r>
          </a:p>
        </p:txBody>
      </p:sp>
      <p:pic>
        <p:nvPicPr>
          <p:cNvPr id="3" name="Bildobjekt 2">
            <a:extLst>
              <a:ext uri="{FF2B5EF4-FFF2-40B4-BE49-F238E27FC236}">
                <a16:creationId xmlns:a16="http://schemas.microsoft.com/office/drawing/2014/main" id="{F6023528-33F1-7405-D1FF-5296D6AB20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4090" y="5856605"/>
            <a:ext cx="838835" cy="768985"/>
          </a:xfrm>
          <a:prstGeom prst="rect">
            <a:avLst/>
          </a:prstGeom>
        </p:spPr>
      </p:pic>
    </p:spTree>
    <p:extLst>
      <p:ext uri="{BB962C8B-B14F-4D97-AF65-F5344CB8AC3E}">
        <p14:creationId xmlns:p14="http://schemas.microsoft.com/office/powerpoint/2010/main" val="3285022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BCEBADE-42B5-EA4C-9B84-7534FEA0B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ED7E2DB-5FCC-294F-B750-C825C0CA6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620407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36" r:id="rId3"/>
    <p:sldLayoutId id="2147483738" r:id="rId4"/>
    <p:sldLayoutId id="2147483737" r:id="rId5"/>
    <p:sldLayoutId id="2147483709" r:id="rId6"/>
    <p:sldLayoutId id="2147483663" r:id="rId7"/>
    <p:sldLayoutId id="2147483664" r:id="rId8"/>
    <p:sldLayoutId id="2147483764" r:id="rId9"/>
    <p:sldLayoutId id="2147483666" r:id="rId10"/>
  </p:sldLayoutIdLst>
  <p:txStyles>
    <p:titleStyle>
      <a:lvl1pPr algn="l" defTabSz="914400" rtl="0" eaLnBrk="1" latinLnBrk="0" hangingPunct="1">
        <a:lnSpc>
          <a:spcPct val="10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52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BCEBADE-42B5-EA4C-9B84-7534FEA0B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ED7E2DB-5FCC-294F-B750-C825C0CA6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42500829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32" r:id="rId7"/>
    <p:sldLayoutId id="2147483733" r:id="rId8"/>
    <p:sldLayoutId id="2147483766" r:id="rId9"/>
    <p:sldLayoutId id="2147483735" r:id="rId10"/>
  </p:sldLayoutIdLst>
  <p:txStyles>
    <p:titleStyle>
      <a:lvl1pPr algn="l" defTabSz="914400" rtl="0" eaLnBrk="1" latinLnBrk="0" hangingPunct="1">
        <a:lnSpc>
          <a:spcPct val="10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52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BCEBADE-42B5-EA4C-9B84-7534FEA0B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ED7E2DB-5FCC-294F-B750-C825C0CA6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01390713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684" r:id="rId7"/>
    <p:sldLayoutId id="2147483685" r:id="rId8"/>
    <p:sldLayoutId id="2147483767" r:id="rId9"/>
    <p:sldLayoutId id="2147483687" r:id="rId10"/>
  </p:sldLayoutIdLst>
  <p:txStyles>
    <p:titleStyle>
      <a:lvl1pPr algn="l" defTabSz="914400" rtl="0" eaLnBrk="1" latinLnBrk="0" hangingPunct="1">
        <a:lnSpc>
          <a:spcPct val="10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52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BCEBADE-42B5-EA4C-9B84-7534FEA0B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ED7E2DB-5FCC-294F-B750-C825C0CA6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58742004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691" r:id="rId7"/>
    <p:sldLayoutId id="2147483692" r:id="rId8"/>
    <p:sldLayoutId id="2147483765" r:id="rId9"/>
    <p:sldLayoutId id="2147483694" r:id="rId10"/>
  </p:sldLayoutIdLst>
  <p:txStyles>
    <p:titleStyle>
      <a:lvl1pPr algn="l" defTabSz="914400" rtl="0" eaLnBrk="1" latinLnBrk="0" hangingPunct="1">
        <a:lnSpc>
          <a:spcPct val="10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52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BCEBADE-42B5-EA4C-9B84-7534FEA0B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ED7E2DB-5FCC-294F-B750-C825C0CA6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56681319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05" r:id="rId7"/>
    <p:sldLayoutId id="2147483706" r:id="rId8"/>
    <p:sldLayoutId id="2147483768" r:id="rId9"/>
    <p:sldLayoutId id="2147483708" r:id="rId10"/>
  </p:sldLayoutIdLst>
  <p:txStyles>
    <p:titleStyle>
      <a:lvl1pPr algn="l" defTabSz="914400" rtl="0" eaLnBrk="1" latinLnBrk="0" hangingPunct="1">
        <a:lnSpc>
          <a:spcPct val="10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52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E174E2-F01A-56C3-E8F2-E2DE438DB1B3}"/>
              </a:ext>
            </a:extLst>
          </p:cNvPr>
          <p:cNvSpPr>
            <a:spLocks noGrp="1"/>
          </p:cNvSpPr>
          <p:nvPr>
            <p:ph type="ctrTitle"/>
          </p:nvPr>
        </p:nvSpPr>
        <p:spPr>
          <a:xfrm>
            <a:off x="2588821" y="2613768"/>
            <a:ext cx="7014358" cy="1472391"/>
          </a:xfrm>
        </p:spPr>
        <p:txBody>
          <a:bodyPr/>
          <a:lstStyle/>
          <a:p>
            <a:r>
              <a:rPr lang="sv-SE" dirty="0">
                <a:solidFill>
                  <a:schemeClr val="accent3"/>
                </a:solidFill>
              </a:rPr>
              <a:t>Högskolan i Borås</a:t>
            </a:r>
          </a:p>
        </p:txBody>
      </p:sp>
    </p:spTree>
    <p:extLst>
      <p:ext uri="{BB962C8B-B14F-4D97-AF65-F5344CB8AC3E}">
        <p14:creationId xmlns:p14="http://schemas.microsoft.com/office/powerpoint/2010/main" val="474576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6C0EC7-565D-8DE9-0E28-9BD918E14510}"/>
              </a:ext>
            </a:extLst>
          </p:cNvPr>
          <p:cNvSpPr>
            <a:spLocks noGrp="1"/>
          </p:cNvSpPr>
          <p:nvPr>
            <p:ph type="ctrTitle"/>
          </p:nvPr>
        </p:nvSpPr>
        <p:spPr/>
        <p:txBody>
          <a:bodyPr/>
          <a:lstStyle/>
          <a:p>
            <a:r>
              <a:rPr lang="sv-SE" dirty="0"/>
              <a:t>Startpunkten för framtidens poliser</a:t>
            </a:r>
          </a:p>
        </p:txBody>
      </p:sp>
      <p:sp>
        <p:nvSpPr>
          <p:cNvPr id="4" name="Platshållare för innehåll 3">
            <a:extLst>
              <a:ext uri="{FF2B5EF4-FFF2-40B4-BE49-F238E27FC236}">
                <a16:creationId xmlns:a16="http://schemas.microsoft.com/office/drawing/2014/main" id="{C7E39B81-217A-93A9-AB05-ADC168FE3EE9}"/>
              </a:ext>
            </a:extLst>
          </p:cNvPr>
          <p:cNvSpPr>
            <a:spLocks noGrp="1"/>
          </p:cNvSpPr>
          <p:nvPr>
            <p:ph sz="quarter" idx="12"/>
          </p:nvPr>
        </p:nvSpPr>
        <p:spPr/>
        <p:txBody>
          <a:bodyPr/>
          <a:lstStyle/>
          <a:p>
            <a:r>
              <a:rPr lang="sv-SE" dirty="0"/>
              <a:t>Högskolan i Borås erbjuder Polisprogrammet såväl på campus som på distans. Polisprogrammet är en uppdragsutbildning som ges på uppdrag av Polismyndigheten.</a:t>
            </a:r>
          </a:p>
          <a:p>
            <a:endParaRPr lang="sv-SE" dirty="0"/>
          </a:p>
        </p:txBody>
      </p:sp>
      <p:pic>
        <p:nvPicPr>
          <p:cNvPr id="11" name="Platshållare för bild 10" descr="En bild som visar person, klädsel, säkerhet, Officiell&#10;&#10;Automatiskt genererad beskrivning">
            <a:extLst>
              <a:ext uri="{FF2B5EF4-FFF2-40B4-BE49-F238E27FC236}">
                <a16:creationId xmlns:a16="http://schemas.microsoft.com/office/drawing/2014/main" id="{E1334C98-D9C8-8021-56BA-D8683E99CFD6}"/>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a:xfrm>
            <a:off x="0" y="0"/>
            <a:ext cx="4437888" cy="6858000"/>
          </a:xfrm>
        </p:spPr>
      </p:pic>
    </p:spTree>
    <p:extLst>
      <p:ext uri="{BB962C8B-B14F-4D97-AF65-F5344CB8AC3E}">
        <p14:creationId xmlns:p14="http://schemas.microsoft.com/office/powerpoint/2010/main" val="374623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3598DB-AA27-743D-DEA0-3A0000DDA33D}"/>
              </a:ext>
            </a:extLst>
          </p:cNvPr>
          <p:cNvSpPr>
            <a:spLocks noGrp="1"/>
          </p:cNvSpPr>
          <p:nvPr>
            <p:ph type="ctrTitle"/>
          </p:nvPr>
        </p:nvSpPr>
        <p:spPr/>
        <p:txBody>
          <a:bodyPr/>
          <a:lstStyle/>
          <a:p>
            <a:r>
              <a:rPr lang="sv-SE" dirty="0"/>
              <a:t>Forskning som förändrar samhället</a:t>
            </a:r>
          </a:p>
        </p:txBody>
      </p:sp>
      <p:sp>
        <p:nvSpPr>
          <p:cNvPr id="3" name="Platshållare för innehåll 2">
            <a:extLst>
              <a:ext uri="{FF2B5EF4-FFF2-40B4-BE49-F238E27FC236}">
                <a16:creationId xmlns:a16="http://schemas.microsoft.com/office/drawing/2014/main" id="{41B766BA-18CC-4862-1F19-3162D9F9438C}"/>
              </a:ext>
            </a:extLst>
          </p:cNvPr>
          <p:cNvSpPr>
            <a:spLocks noGrp="1"/>
          </p:cNvSpPr>
          <p:nvPr>
            <p:ph sz="quarter" idx="10"/>
          </p:nvPr>
        </p:nvSpPr>
        <p:spPr>
          <a:xfrm>
            <a:off x="522000" y="2520000"/>
            <a:ext cx="6638964" cy="3238181"/>
          </a:xfrm>
        </p:spPr>
        <p:txBody>
          <a:bodyPr>
            <a:normAutofit fontScale="92500" lnSpcReduction="10000"/>
          </a:bodyPr>
          <a:lstStyle/>
          <a:p>
            <a:r>
              <a:rPr lang="sv-SE" i="1" dirty="0">
                <a:solidFill>
                  <a:schemeClr val="accent6"/>
                </a:solidFill>
              </a:rPr>
              <a:t>Högskolan bedriver unik forskning med hållbarhet i fokus.</a:t>
            </a:r>
          </a:p>
          <a:p>
            <a:r>
              <a:rPr lang="sv-SE" dirty="0"/>
              <a:t>Fem examenstillstånd på forskarnivå inom fyra områden:</a:t>
            </a:r>
          </a:p>
          <a:p>
            <a:pPr marL="342900" indent="-342900">
              <a:buFont typeface="Arial" panose="020B0604020202020204" pitchFamily="34" charset="0"/>
              <a:buChar char="•"/>
            </a:pPr>
            <a:r>
              <a:rPr lang="sv-SE" sz="2000" dirty="0"/>
              <a:t>Biblioteks- och informationsvetenskap</a:t>
            </a:r>
          </a:p>
          <a:p>
            <a:pPr marL="342900" indent="-342900">
              <a:buFont typeface="Arial" panose="020B0604020202020204" pitchFamily="34" charset="0"/>
              <a:buChar char="•"/>
            </a:pPr>
            <a:r>
              <a:rPr lang="sv-SE" sz="2000" dirty="0"/>
              <a:t>Människan i vården</a:t>
            </a:r>
          </a:p>
          <a:p>
            <a:pPr marL="342900" indent="-342900">
              <a:buFont typeface="Arial" panose="020B0604020202020204" pitchFamily="34" charset="0"/>
              <a:buChar char="•"/>
            </a:pPr>
            <a:r>
              <a:rPr lang="sv-SE" sz="2000" dirty="0"/>
              <a:t>Resursåtervinning </a:t>
            </a:r>
          </a:p>
          <a:p>
            <a:pPr marL="342900" indent="-342900">
              <a:buFont typeface="Arial" panose="020B0604020202020204" pitchFamily="34" charset="0"/>
              <a:buChar char="•"/>
            </a:pPr>
            <a:r>
              <a:rPr lang="sv-SE" dirty="0"/>
              <a:t>Textil och mode – generell och konstnärlig </a:t>
            </a:r>
          </a:p>
          <a:p>
            <a:pPr marL="342900" indent="-342900">
              <a:buFont typeface="Arial" panose="020B0604020202020204" pitchFamily="34" charset="0"/>
              <a:buChar char="•"/>
            </a:pPr>
            <a:endParaRPr lang="sv-SE" dirty="0"/>
          </a:p>
          <a:p>
            <a:endParaRPr lang="sv-SE" dirty="0"/>
          </a:p>
        </p:txBody>
      </p:sp>
      <p:sp>
        <p:nvSpPr>
          <p:cNvPr id="5" name="textruta 4">
            <a:extLst>
              <a:ext uri="{FF2B5EF4-FFF2-40B4-BE49-F238E27FC236}">
                <a16:creationId xmlns:a16="http://schemas.microsoft.com/office/drawing/2014/main" id="{E8A2704D-7E3E-E146-DF11-3898298FB88E}"/>
              </a:ext>
            </a:extLst>
          </p:cNvPr>
          <p:cNvSpPr txBox="1"/>
          <p:nvPr/>
        </p:nvSpPr>
        <p:spPr>
          <a:xfrm>
            <a:off x="7994575" y="3116312"/>
            <a:ext cx="3110427" cy="1267398"/>
          </a:xfrm>
          <a:prstGeom prst="rect">
            <a:avLst/>
          </a:prstGeom>
          <a:noFill/>
        </p:spPr>
        <p:txBody>
          <a:bodyPr wrap="square">
            <a:spAutoFit/>
          </a:bodyPr>
          <a:lstStyle/>
          <a:p>
            <a:r>
              <a:rPr lang="sv-SE" sz="2000" dirty="0">
                <a:solidFill>
                  <a:schemeClr val="bg1"/>
                </a:solidFill>
              </a:rPr>
              <a:t>Även forskning inom:</a:t>
            </a:r>
          </a:p>
          <a:p>
            <a:pPr marL="342900" indent="-342900">
              <a:lnSpc>
                <a:spcPct val="150000"/>
              </a:lnSpc>
              <a:buFont typeface="Arial" panose="020B0604020202020204" pitchFamily="34" charset="0"/>
              <a:buChar char="•"/>
            </a:pPr>
            <a:r>
              <a:rPr lang="sv-SE" sz="2000" dirty="0">
                <a:solidFill>
                  <a:schemeClr val="bg1"/>
                </a:solidFill>
              </a:rPr>
              <a:t> Handel och IT </a:t>
            </a:r>
          </a:p>
          <a:p>
            <a:pPr marL="342900" indent="-342900">
              <a:lnSpc>
                <a:spcPct val="150000"/>
              </a:lnSpc>
              <a:buFont typeface="Arial" panose="020B0604020202020204" pitchFamily="34" charset="0"/>
              <a:buChar char="•"/>
            </a:pPr>
            <a:r>
              <a:rPr lang="sv-SE" sz="2000" dirty="0">
                <a:solidFill>
                  <a:schemeClr val="bg1"/>
                </a:solidFill>
              </a:rPr>
              <a:t>Pedagogiskt arbete</a:t>
            </a:r>
          </a:p>
        </p:txBody>
      </p:sp>
    </p:spTree>
    <p:extLst>
      <p:ext uri="{BB962C8B-B14F-4D97-AF65-F5344CB8AC3E}">
        <p14:creationId xmlns:p14="http://schemas.microsoft.com/office/powerpoint/2010/main" val="613765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0980E6-62EE-7A41-5C64-226F041C2F44}"/>
              </a:ext>
            </a:extLst>
          </p:cNvPr>
          <p:cNvSpPr>
            <a:spLocks noGrp="1"/>
          </p:cNvSpPr>
          <p:nvPr>
            <p:ph type="ctrTitle"/>
          </p:nvPr>
        </p:nvSpPr>
        <p:spPr/>
        <p:txBody>
          <a:bodyPr/>
          <a:lstStyle/>
          <a:p>
            <a:r>
              <a:rPr lang="sv-SE" dirty="0"/>
              <a:t>Strategiskt viktiga centrumbildningar</a:t>
            </a:r>
          </a:p>
        </p:txBody>
      </p:sp>
      <p:sp>
        <p:nvSpPr>
          <p:cNvPr id="3" name="Platshållare för innehåll 2">
            <a:extLst>
              <a:ext uri="{FF2B5EF4-FFF2-40B4-BE49-F238E27FC236}">
                <a16:creationId xmlns:a16="http://schemas.microsoft.com/office/drawing/2014/main" id="{06854408-9330-5FDC-8A75-69A685372310}"/>
              </a:ext>
            </a:extLst>
          </p:cNvPr>
          <p:cNvSpPr>
            <a:spLocks noGrp="1"/>
          </p:cNvSpPr>
          <p:nvPr>
            <p:ph sz="quarter" idx="10"/>
          </p:nvPr>
        </p:nvSpPr>
        <p:spPr/>
        <p:txBody>
          <a:bodyPr>
            <a:normAutofit fontScale="85000" lnSpcReduction="20000"/>
          </a:bodyPr>
          <a:lstStyle/>
          <a:p>
            <a:pPr marL="0" indent="0">
              <a:buNone/>
            </a:pPr>
            <a:r>
              <a:rPr lang="sv-SE" i="1" dirty="0">
                <a:solidFill>
                  <a:schemeClr val="accent6"/>
                </a:solidFill>
              </a:rPr>
              <a:t>Strategiskt viktiga för samverkan med det omgivande samhället.</a:t>
            </a:r>
          </a:p>
          <a:p>
            <a:r>
              <a:rPr lang="sv-SE" dirty="0"/>
              <a:t>Centrum för digitalisering</a:t>
            </a:r>
          </a:p>
          <a:p>
            <a:r>
              <a:rPr lang="sv-SE" dirty="0"/>
              <a:t>Centrum för Hållbart Samhällsbyggande (CHS)</a:t>
            </a:r>
          </a:p>
          <a:p>
            <a:r>
              <a:rPr lang="sv-SE" dirty="0"/>
              <a:t>Centrum för kulturpolitisk forskning (KPC)</a:t>
            </a:r>
          </a:p>
          <a:p>
            <a:r>
              <a:rPr lang="sv-SE" dirty="0"/>
              <a:t>Centrum för välfärdsstudier (CVS)</a:t>
            </a:r>
          </a:p>
          <a:p>
            <a:r>
              <a:rPr lang="sv-SE" dirty="0"/>
              <a:t>Centrum för prehospital forskning (PREHOSPEN)</a:t>
            </a:r>
          </a:p>
          <a:p>
            <a:r>
              <a:rPr lang="sv-SE" dirty="0"/>
              <a:t>Centrum för inkluderingsforskning (INCLUDE)</a:t>
            </a:r>
          </a:p>
          <a:p>
            <a:endParaRPr lang="sv-SE" dirty="0"/>
          </a:p>
        </p:txBody>
      </p:sp>
    </p:spTree>
    <p:extLst>
      <p:ext uri="{BB962C8B-B14F-4D97-AF65-F5344CB8AC3E}">
        <p14:creationId xmlns:p14="http://schemas.microsoft.com/office/powerpoint/2010/main" val="3746822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E43CE9-A6B7-99B0-39FA-6872D819ADD7}"/>
              </a:ext>
            </a:extLst>
          </p:cNvPr>
          <p:cNvSpPr>
            <a:spLocks noGrp="1"/>
          </p:cNvSpPr>
          <p:nvPr>
            <p:ph type="ctrTitle"/>
          </p:nvPr>
        </p:nvSpPr>
        <p:spPr/>
        <p:txBody>
          <a:bodyPr/>
          <a:lstStyle/>
          <a:p>
            <a:r>
              <a:rPr lang="sv-SE" dirty="0"/>
              <a:t>Högskolan i siffror</a:t>
            </a:r>
          </a:p>
        </p:txBody>
      </p:sp>
      <p:sp>
        <p:nvSpPr>
          <p:cNvPr id="4" name="Platshållare för innehåll 3">
            <a:extLst>
              <a:ext uri="{FF2B5EF4-FFF2-40B4-BE49-F238E27FC236}">
                <a16:creationId xmlns:a16="http://schemas.microsoft.com/office/drawing/2014/main" id="{F519DF14-84A9-E49A-3E16-128C03129456}"/>
              </a:ext>
            </a:extLst>
          </p:cNvPr>
          <p:cNvSpPr>
            <a:spLocks noGrp="1"/>
          </p:cNvSpPr>
          <p:nvPr>
            <p:ph sz="quarter" idx="12"/>
          </p:nvPr>
        </p:nvSpPr>
        <p:spPr/>
        <p:txBody>
          <a:bodyPr>
            <a:normAutofit fontScale="85000" lnSpcReduction="20000"/>
          </a:bodyPr>
          <a:lstStyle/>
          <a:p>
            <a:pPr marL="342900" indent="-342900">
              <a:buFont typeface="Arial" panose="020B0604020202020204" pitchFamily="34" charset="0"/>
              <a:buChar char="•"/>
            </a:pPr>
            <a:r>
              <a:rPr lang="sv-SE" dirty="0"/>
              <a:t>Antal studenter: ca 19 000</a:t>
            </a:r>
          </a:p>
          <a:p>
            <a:pPr marL="342900" indent="-342900">
              <a:buFont typeface="Arial" panose="020B0604020202020204" pitchFamily="34" charset="0"/>
              <a:buChar char="•"/>
            </a:pPr>
            <a:r>
              <a:rPr lang="sv-SE" dirty="0"/>
              <a:t>Antal helårsstudenter: 6 488</a:t>
            </a:r>
          </a:p>
          <a:p>
            <a:pPr marL="342900" indent="-342900">
              <a:buFont typeface="Arial" panose="020B0604020202020204" pitchFamily="34" charset="0"/>
              <a:buChar char="•"/>
            </a:pPr>
            <a:r>
              <a:rPr lang="sv-SE" dirty="0"/>
              <a:t>Antal examina: 1 787</a:t>
            </a:r>
          </a:p>
          <a:p>
            <a:pPr marL="342900" indent="-342900">
              <a:buFont typeface="Arial" panose="020B0604020202020204" pitchFamily="34" charset="0"/>
              <a:buChar char="•"/>
            </a:pPr>
            <a:r>
              <a:rPr lang="sv-SE" dirty="0"/>
              <a:t>Antal anställda: 828</a:t>
            </a:r>
          </a:p>
          <a:p>
            <a:pPr marL="342900" indent="-342900">
              <a:buFont typeface="Arial" panose="020B0604020202020204" pitchFamily="34" charset="0"/>
              <a:buChar char="•"/>
            </a:pPr>
            <a:r>
              <a:rPr lang="sv-SE" dirty="0"/>
              <a:t>Antal professorer: 49</a:t>
            </a:r>
          </a:p>
          <a:p>
            <a:pPr marL="342900" indent="-342900">
              <a:buFont typeface="Arial" panose="020B0604020202020204" pitchFamily="34" charset="0"/>
              <a:buChar char="•"/>
            </a:pPr>
            <a:r>
              <a:rPr lang="sv-SE" dirty="0"/>
              <a:t>Antal egna doktorander: 90</a:t>
            </a:r>
          </a:p>
          <a:p>
            <a:pPr marL="342900" indent="-342900">
              <a:buFont typeface="Arial" panose="020B0604020202020204" pitchFamily="34" charset="0"/>
              <a:buChar char="•"/>
            </a:pPr>
            <a:r>
              <a:rPr lang="sv-SE" dirty="0"/>
              <a:t>Omsättning: 963 897 tkr</a:t>
            </a:r>
          </a:p>
        </p:txBody>
      </p:sp>
      <p:pic>
        <p:nvPicPr>
          <p:cNvPr id="5" name="Platshållare för bild 15" descr="En bild som visar klädsel, fotbeklädnader, utomhus, person&#10;&#10;Automatiskt genererad beskrivning">
            <a:extLst>
              <a:ext uri="{FF2B5EF4-FFF2-40B4-BE49-F238E27FC236}">
                <a16:creationId xmlns:a16="http://schemas.microsoft.com/office/drawing/2014/main" id="{6F220F25-15F0-04F9-1C76-D9C362F644F5}"/>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a:xfrm>
            <a:off x="0" y="0"/>
            <a:ext cx="4438650" cy="6858000"/>
          </a:xfrm>
        </p:spPr>
      </p:pic>
    </p:spTree>
    <p:extLst>
      <p:ext uri="{BB962C8B-B14F-4D97-AF65-F5344CB8AC3E}">
        <p14:creationId xmlns:p14="http://schemas.microsoft.com/office/powerpoint/2010/main" val="55238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E174E2-F01A-56C3-E8F2-E2DE438DB1B3}"/>
              </a:ext>
            </a:extLst>
          </p:cNvPr>
          <p:cNvSpPr>
            <a:spLocks noGrp="1"/>
          </p:cNvSpPr>
          <p:nvPr>
            <p:ph type="ctrTitle"/>
          </p:nvPr>
        </p:nvSpPr>
        <p:spPr>
          <a:xfrm>
            <a:off x="2588821" y="2613768"/>
            <a:ext cx="7014358" cy="1472391"/>
          </a:xfrm>
        </p:spPr>
        <p:txBody>
          <a:bodyPr/>
          <a:lstStyle/>
          <a:p>
            <a:r>
              <a:rPr lang="sv-SE" dirty="0">
                <a:solidFill>
                  <a:schemeClr val="accent3"/>
                </a:solidFill>
              </a:rPr>
              <a:t>Högskolan i Borås</a:t>
            </a:r>
          </a:p>
        </p:txBody>
      </p:sp>
    </p:spTree>
    <p:extLst>
      <p:ext uri="{BB962C8B-B14F-4D97-AF65-F5344CB8AC3E}">
        <p14:creationId xmlns:p14="http://schemas.microsoft.com/office/powerpoint/2010/main" val="3101723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12518D-C886-7224-F0AC-C81B938B8F67}"/>
              </a:ext>
            </a:extLst>
          </p:cNvPr>
          <p:cNvSpPr>
            <a:spLocks noGrp="1"/>
          </p:cNvSpPr>
          <p:nvPr>
            <p:ph type="ctrTitle"/>
          </p:nvPr>
        </p:nvSpPr>
        <p:spPr>
          <a:xfrm>
            <a:off x="2588821" y="2295121"/>
            <a:ext cx="7014358" cy="1472391"/>
          </a:xfrm>
        </p:spPr>
        <p:txBody>
          <a:bodyPr/>
          <a:lstStyle/>
          <a:p>
            <a:r>
              <a:rPr lang="sv-SE" dirty="0">
                <a:solidFill>
                  <a:schemeClr val="accent3"/>
                </a:solidFill>
              </a:rPr>
              <a:t>Tillsammans tar vi </a:t>
            </a:r>
            <a:br>
              <a:rPr lang="sv-SE" dirty="0">
                <a:solidFill>
                  <a:schemeClr val="accent3"/>
                </a:solidFill>
              </a:rPr>
            </a:br>
            <a:r>
              <a:rPr lang="sv-SE" i="1" dirty="0"/>
              <a:t>ansvar</a:t>
            </a:r>
            <a:r>
              <a:rPr lang="sv-SE" dirty="0">
                <a:solidFill>
                  <a:schemeClr val="accent3"/>
                </a:solidFill>
              </a:rPr>
              <a:t> för framtiden</a:t>
            </a:r>
          </a:p>
        </p:txBody>
      </p:sp>
      <p:sp>
        <p:nvSpPr>
          <p:cNvPr id="3" name="Underrubrik 2">
            <a:extLst>
              <a:ext uri="{FF2B5EF4-FFF2-40B4-BE49-F238E27FC236}">
                <a16:creationId xmlns:a16="http://schemas.microsoft.com/office/drawing/2014/main" id="{600313F8-814C-79BB-1D72-FFD97A742A1D}"/>
              </a:ext>
            </a:extLst>
          </p:cNvPr>
          <p:cNvSpPr>
            <a:spLocks noGrp="1"/>
          </p:cNvSpPr>
          <p:nvPr>
            <p:ph type="subTitle" idx="1"/>
          </p:nvPr>
        </p:nvSpPr>
        <p:spPr/>
        <p:txBody>
          <a:bodyPr>
            <a:normAutofit fontScale="25000" lnSpcReduction="20000"/>
          </a:bodyPr>
          <a:lstStyle/>
          <a:p>
            <a:r>
              <a:rPr lang="sv-SE" sz="6400" dirty="0">
                <a:latin typeface="+mj-lt"/>
              </a:rPr>
              <a:t>Genom profilering av utbildning och forskning </a:t>
            </a:r>
            <a:br>
              <a:rPr lang="sv-SE" sz="6400" dirty="0">
                <a:latin typeface="+mj-lt"/>
              </a:rPr>
            </a:br>
            <a:r>
              <a:rPr lang="sv-SE" sz="6400" dirty="0">
                <a:latin typeface="+mj-lt"/>
              </a:rPr>
              <a:t>gör vi skillnad.</a:t>
            </a:r>
          </a:p>
          <a:p>
            <a:endParaRPr lang="sv-SE" dirty="0"/>
          </a:p>
        </p:txBody>
      </p:sp>
    </p:spTree>
    <p:extLst>
      <p:ext uri="{BB962C8B-B14F-4D97-AF65-F5344CB8AC3E}">
        <p14:creationId xmlns:p14="http://schemas.microsoft.com/office/powerpoint/2010/main" val="1409203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93DBDC-2D58-3B7E-BEAD-06AFCB09D383}"/>
              </a:ext>
            </a:extLst>
          </p:cNvPr>
          <p:cNvSpPr>
            <a:spLocks noGrp="1"/>
          </p:cNvSpPr>
          <p:nvPr>
            <p:ph type="ctrTitle"/>
          </p:nvPr>
        </p:nvSpPr>
        <p:spPr/>
        <p:txBody>
          <a:bodyPr/>
          <a:lstStyle/>
          <a:p>
            <a:r>
              <a:rPr lang="sv-SE" dirty="0"/>
              <a:t>Våra mål</a:t>
            </a:r>
          </a:p>
        </p:txBody>
      </p:sp>
      <p:sp>
        <p:nvSpPr>
          <p:cNvPr id="4" name="Platshållare för innehåll 3">
            <a:extLst>
              <a:ext uri="{FF2B5EF4-FFF2-40B4-BE49-F238E27FC236}">
                <a16:creationId xmlns:a16="http://schemas.microsoft.com/office/drawing/2014/main" id="{9B156C61-8524-093D-D8B9-D9DABC5A73C1}"/>
              </a:ext>
            </a:extLst>
          </p:cNvPr>
          <p:cNvSpPr>
            <a:spLocks noGrp="1"/>
          </p:cNvSpPr>
          <p:nvPr>
            <p:ph sz="quarter" idx="12"/>
          </p:nvPr>
        </p:nvSpPr>
        <p:spPr/>
        <p:txBody>
          <a:bodyPr/>
          <a:lstStyle/>
          <a:p>
            <a:pPr marL="342900" indent="-342900">
              <a:buFont typeface="Arial" panose="020B0604020202020204" pitchFamily="34" charset="0"/>
              <a:buChar char="•"/>
            </a:pPr>
            <a:r>
              <a:rPr lang="sv-SE" sz="2000" dirty="0"/>
              <a:t>Det attraktiva lärosätet</a:t>
            </a:r>
          </a:p>
          <a:p>
            <a:pPr marL="342900" indent="-342900">
              <a:buFont typeface="Arial" panose="020B0604020202020204" pitchFamily="34" charset="0"/>
              <a:buChar char="•"/>
            </a:pPr>
            <a:r>
              <a:rPr lang="sv-SE" sz="2000" dirty="0"/>
              <a:t>Kompletta akademiska miljöer 2.0</a:t>
            </a:r>
          </a:p>
          <a:p>
            <a:endParaRPr lang="sv-SE" dirty="0"/>
          </a:p>
        </p:txBody>
      </p:sp>
      <p:pic>
        <p:nvPicPr>
          <p:cNvPr id="7" name="Platshållare för bild 23" descr="En bild som visar utomhus, himmel, träd, moln&#10;&#10;Automatiskt genererad beskrivning">
            <a:extLst>
              <a:ext uri="{FF2B5EF4-FFF2-40B4-BE49-F238E27FC236}">
                <a16:creationId xmlns:a16="http://schemas.microsoft.com/office/drawing/2014/main" id="{744530D8-7B60-DFB2-0159-72804DA749E9}"/>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a:xfrm>
            <a:off x="0" y="0"/>
            <a:ext cx="4438650" cy="6858000"/>
          </a:xfrm>
        </p:spPr>
      </p:pic>
    </p:spTree>
    <p:extLst>
      <p:ext uri="{BB962C8B-B14F-4D97-AF65-F5344CB8AC3E}">
        <p14:creationId xmlns:p14="http://schemas.microsoft.com/office/powerpoint/2010/main" val="3040793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93DBDC-2D58-3B7E-BEAD-06AFCB09D383}"/>
              </a:ext>
            </a:extLst>
          </p:cNvPr>
          <p:cNvSpPr>
            <a:spLocks noGrp="1"/>
          </p:cNvSpPr>
          <p:nvPr>
            <p:ph type="ctrTitle"/>
          </p:nvPr>
        </p:nvSpPr>
        <p:spPr/>
        <p:txBody>
          <a:bodyPr/>
          <a:lstStyle/>
          <a:p>
            <a:r>
              <a:rPr lang="sv-SE" dirty="0">
                <a:solidFill>
                  <a:schemeClr val="bg2"/>
                </a:solidFill>
              </a:rPr>
              <a:t>Strategier kopplade till högskolans mål</a:t>
            </a:r>
            <a:endParaRPr lang="sv-SE" dirty="0"/>
          </a:p>
        </p:txBody>
      </p:sp>
      <p:sp>
        <p:nvSpPr>
          <p:cNvPr id="4" name="Platshållare för innehåll 3">
            <a:extLst>
              <a:ext uri="{FF2B5EF4-FFF2-40B4-BE49-F238E27FC236}">
                <a16:creationId xmlns:a16="http://schemas.microsoft.com/office/drawing/2014/main" id="{9B156C61-8524-093D-D8B9-D9DABC5A73C1}"/>
              </a:ext>
            </a:extLst>
          </p:cNvPr>
          <p:cNvSpPr>
            <a:spLocks noGrp="1"/>
          </p:cNvSpPr>
          <p:nvPr>
            <p:ph sz="quarter" idx="12"/>
          </p:nvPr>
        </p:nvSpPr>
        <p:spPr/>
        <p:txBody>
          <a:bodyPr/>
          <a:lstStyle/>
          <a:p>
            <a:pPr marL="342900" indent="-342900">
              <a:buFont typeface="Arial" panose="020B0604020202020204" pitchFamily="34" charset="0"/>
              <a:buChar char="•"/>
            </a:pPr>
            <a:r>
              <a:rPr lang="sv-SE" sz="2000" dirty="0">
                <a:solidFill>
                  <a:schemeClr val="bg2"/>
                </a:solidFill>
              </a:rPr>
              <a:t>Digitalisering</a:t>
            </a:r>
          </a:p>
          <a:p>
            <a:pPr marL="342900" indent="-342900">
              <a:buFont typeface="Arial" panose="020B0604020202020204" pitchFamily="34" charset="0"/>
              <a:buChar char="•"/>
            </a:pPr>
            <a:r>
              <a:rPr lang="sv-SE" sz="2000" dirty="0">
                <a:solidFill>
                  <a:schemeClr val="bg2"/>
                </a:solidFill>
              </a:rPr>
              <a:t>Profilering</a:t>
            </a:r>
          </a:p>
          <a:p>
            <a:pPr marL="342900" indent="-342900">
              <a:buFont typeface="Arial" panose="020B0604020202020204" pitchFamily="34" charset="0"/>
              <a:buChar char="•"/>
            </a:pPr>
            <a:r>
              <a:rPr lang="sv-SE" sz="2000" dirty="0">
                <a:solidFill>
                  <a:schemeClr val="bg2"/>
                </a:solidFill>
              </a:rPr>
              <a:t>Miljöer för lärande</a:t>
            </a:r>
          </a:p>
          <a:p>
            <a:pPr marL="342900" indent="-342900">
              <a:buFont typeface="Arial" panose="020B0604020202020204" pitchFamily="34" charset="0"/>
              <a:buChar char="•"/>
            </a:pPr>
            <a:r>
              <a:rPr lang="sv-SE" sz="2000" dirty="0">
                <a:solidFill>
                  <a:schemeClr val="bg2"/>
                </a:solidFill>
              </a:rPr>
              <a:t>Tillsammans och gränsöverskridande</a:t>
            </a:r>
          </a:p>
        </p:txBody>
      </p:sp>
      <p:pic>
        <p:nvPicPr>
          <p:cNvPr id="7" name="Platshållare för bild 23" descr="En bild som visar utomhus, himmel, träd, moln&#10;&#10;Automatiskt genererad beskrivning">
            <a:extLst>
              <a:ext uri="{FF2B5EF4-FFF2-40B4-BE49-F238E27FC236}">
                <a16:creationId xmlns:a16="http://schemas.microsoft.com/office/drawing/2014/main" id="{744530D8-7B60-DFB2-0159-72804DA749E9}"/>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a:xfrm>
            <a:off x="0" y="0"/>
            <a:ext cx="4438650" cy="6858000"/>
          </a:xfrm>
        </p:spPr>
      </p:pic>
    </p:spTree>
    <p:extLst>
      <p:ext uri="{BB962C8B-B14F-4D97-AF65-F5344CB8AC3E}">
        <p14:creationId xmlns:p14="http://schemas.microsoft.com/office/powerpoint/2010/main" val="435036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3B1A989-DF2F-7175-DD18-FB01F94C5E31}"/>
              </a:ext>
            </a:extLst>
          </p:cNvPr>
          <p:cNvSpPr>
            <a:spLocks noGrp="1"/>
          </p:cNvSpPr>
          <p:nvPr>
            <p:ph type="ctrTitle"/>
          </p:nvPr>
        </p:nvSpPr>
        <p:spPr>
          <a:xfrm>
            <a:off x="2588814" y="2352073"/>
            <a:ext cx="7014358" cy="1472391"/>
          </a:xfrm>
        </p:spPr>
        <p:txBody>
          <a:bodyPr/>
          <a:lstStyle/>
          <a:p>
            <a:r>
              <a:rPr lang="sv-SE" dirty="0"/>
              <a:t>Sveriges </a:t>
            </a:r>
            <a:r>
              <a:rPr lang="sv-SE" i="1" dirty="0"/>
              <a:t>största</a:t>
            </a:r>
            <a:r>
              <a:rPr lang="sv-SE" dirty="0"/>
              <a:t> högskola</a:t>
            </a:r>
          </a:p>
        </p:txBody>
      </p:sp>
      <p:sp>
        <p:nvSpPr>
          <p:cNvPr id="5" name="Underrubrik 4">
            <a:extLst>
              <a:ext uri="{FF2B5EF4-FFF2-40B4-BE49-F238E27FC236}">
                <a16:creationId xmlns:a16="http://schemas.microsoft.com/office/drawing/2014/main" id="{A5E8A2BF-A715-E364-D342-EDD37D69F3D7}"/>
              </a:ext>
            </a:extLst>
          </p:cNvPr>
          <p:cNvSpPr>
            <a:spLocks noGrp="1"/>
          </p:cNvSpPr>
          <p:nvPr>
            <p:ph type="subTitle" idx="1"/>
          </p:nvPr>
        </p:nvSpPr>
        <p:spPr>
          <a:xfrm>
            <a:off x="3512784" y="3654321"/>
            <a:ext cx="5166417" cy="595906"/>
          </a:xfrm>
        </p:spPr>
        <p:txBody>
          <a:bodyPr>
            <a:normAutofit/>
          </a:bodyPr>
          <a:lstStyle/>
          <a:p>
            <a:r>
              <a:rPr lang="sv-SE" sz="2000" dirty="0">
                <a:solidFill>
                  <a:schemeClr val="accent3"/>
                </a:solidFill>
              </a:rPr>
              <a:t>Ett samlat campus mitt i Borås</a:t>
            </a:r>
          </a:p>
        </p:txBody>
      </p:sp>
    </p:spTree>
    <p:extLst>
      <p:ext uri="{BB962C8B-B14F-4D97-AF65-F5344CB8AC3E}">
        <p14:creationId xmlns:p14="http://schemas.microsoft.com/office/powerpoint/2010/main" val="2916814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8F3E9AD6-6294-D754-6FD6-D577957C5F5A}"/>
              </a:ext>
            </a:extLst>
          </p:cNvPr>
          <p:cNvSpPr>
            <a:spLocks noGrp="1"/>
          </p:cNvSpPr>
          <p:nvPr>
            <p:ph sz="quarter" idx="12"/>
          </p:nvPr>
        </p:nvSpPr>
        <p:spPr>
          <a:xfrm>
            <a:off x="4826893" y="1629126"/>
            <a:ext cx="6840000" cy="3240000"/>
          </a:xfrm>
        </p:spPr>
        <p:txBody>
          <a:bodyPr>
            <a:normAutofit/>
          </a:bodyPr>
          <a:lstStyle/>
          <a:p>
            <a:r>
              <a:rPr lang="sv-SE" sz="3200" dirty="0"/>
              <a:t>Högskolan i Borås erbjuder </a:t>
            </a:r>
            <a:r>
              <a:rPr lang="sv-SE" sz="3200" i="1" dirty="0">
                <a:solidFill>
                  <a:schemeClr val="accent6"/>
                </a:solidFill>
              </a:rPr>
              <a:t>gränsöverskridande</a:t>
            </a:r>
            <a:r>
              <a:rPr lang="sv-SE" sz="3200" dirty="0">
                <a:solidFill>
                  <a:schemeClr val="accent4"/>
                </a:solidFill>
              </a:rPr>
              <a:t> </a:t>
            </a:r>
            <a:r>
              <a:rPr lang="sv-SE" sz="3200" dirty="0"/>
              <a:t>och </a:t>
            </a:r>
            <a:r>
              <a:rPr lang="sv-SE" sz="3200" i="1" dirty="0">
                <a:solidFill>
                  <a:schemeClr val="accent6"/>
                </a:solidFill>
              </a:rPr>
              <a:t>tvärvetenskapliga</a:t>
            </a:r>
            <a:r>
              <a:rPr lang="sv-SE" sz="3200" dirty="0">
                <a:solidFill>
                  <a:schemeClr val="accent6"/>
                </a:solidFill>
              </a:rPr>
              <a:t> </a:t>
            </a:r>
            <a:r>
              <a:rPr lang="sv-SE" sz="3200" dirty="0"/>
              <a:t>utbildningar på kandidat-, magister- och </a:t>
            </a:r>
            <a:r>
              <a:rPr lang="sv-SE" sz="3200" dirty="0" err="1"/>
              <a:t>masternivå</a:t>
            </a:r>
            <a:r>
              <a:rPr lang="sv-SE" sz="3200" dirty="0"/>
              <a:t>.</a:t>
            </a:r>
          </a:p>
        </p:txBody>
      </p:sp>
      <p:pic>
        <p:nvPicPr>
          <p:cNvPr id="5" name="Platshållare för bild 9" descr="En bild som visar ask, inomhus, av trä, golv&#10;&#10;Automatiskt genererad beskrivning">
            <a:extLst>
              <a:ext uri="{FF2B5EF4-FFF2-40B4-BE49-F238E27FC236}">
                <a16:creationId xmlns:a16="http://schemas.microsoft.com/office/drawing/2014/main" id="{6D5F11ED-7037-4E37-D43A-A38CABAECB50}"/>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a:xfrm>
            <a:off x="0" y="0"/>
            <a:ext cx="4438650" cy="6858000"/>
          </a:xfrm>
        </p:spPr>
      </p:pic>
    </p:spTree>
    <p:extLst>
      <p:ext uri="{BB962C8B-B14F-4D97-AF65-F5344CB8AC3E}">
        <p14:creationId xmlns:p14="http://schemas.microsoft.com/office/powerpoint/2010/main" val="17437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B03FA6-2B4F-DFB7-B3D8-AC38806C6BFB}"/>
              </a:ext>
            </a:extLst>
          </p:cNvPr>
          <p:cNvSpPr>
            <a:spLocks noGrp="1"/>
          </p:cNvSpPr>
          <p:nvPr>
            <p:ph type="ctrTitle"/>
          </p:nvPr>
        </p:nvSpPr>
        <p:spPr/>
        <p:txBody>
          <a:bodyPr/>
          <a:lstStyle/>
          <a:p>
            <a:r>
              <a:rPr lang="sv-SE" dirty="0"/>
              <a:t>Våra utbildningsområden</a:t>
            </a:r>
          </a:p>
        </p:txBody>
      </p:sp>
      <p:sp>
        <p:nvSpPr>
          <p:cNvPr id="3" name="Platshållare för innehåll 2">
            <a:extLst>
              <a:ext uri="{FF2B5EF4-FFF2-40B4-BE49-F238E27FC236}">
                <a16:creationId xmlns:a16="http://schemas.microsoft.com/office/drawing/2014/main" id="{6FB08218-895F-FE7C-8847-A3C94A236E59}"/>
              </a:ext>
            </a:extLst>
          </p:cNvPr>
          <p:cNvSpPr>
            <a:spLocks noGrp="1"/>
          </p:cNvSpPr>
          <p:nvPr>
            <p:ph sz="quarter" idx="10"/>
          </p:nvPr>
        </p:nvSpPr>
        <p:spPr>
          <a:xfrm>
            <a:off x="522000" y="2241702"/>
            <a:ext cx="11160000" cy="3896298"/>
          </a:xfrm>
        </p:spPr>
        <p:txBody>
          <a:bodyPr>
            <a:normAutofit fontScale="62500" lnSpcReduction="20000"/>
          </a:bodyPr>
          <a:lstStyle/>
          <a:p>
            <a:r>
              <a:rPr lang="sv-SE" sz="2900" dirty="0"/>
              <a:t>Arbetsliv- och välfärd</a:t>
            </a:r>
          </a:p>
          <a:p>
            <a:r>
              <a:rPr lang="sv-SE" sz="2900" dirty="0"/>
              <a:t>Biblioteks- och informationsvetenskap</a:t>
            </a:r>
          </a:p>
          <a:p>
            <a:r>
              <a:rPr lang="sv-SE" sz="2900" dirty="0"/>
              <a:t>Ekonomi och IT</a:t>
            </a:r>
          </a:p>
          <a:p>
            <a:r>
              <a:rPr lang="sv-SE" sz="2900" dirty="0"/>
              <a:t>Pedagogik och lärarutbildningar</a:t>
            </a:r>
          </a:p>
          <a:p>
            <a:r>
              <a:rPr lang="sv-SE" sz="2900" dirty="0"/>
              <a:t>Polisiärt arbete</a:t>
            </a:r>
          </a:p>
          <a:p>
            <a:r>
              <a:rPr lang="sv-SE" sz="2900" dirty="0"/>
              <a:t>Teknik och ingenjörsutbildningar</a:t>
            </a:r>
          </a:p>
          <a:p>
            <a:r>
              <a:rPr lang="sv-SE" sz="2900" dirty="0"/>
              <a:t>Textil och mode</a:t>
            </a:r>
          </a:p>
          <a:p>
            <a:r>
              <a:rPr lang="sv-SE" sz="2900" dirty="0"/>
              <a:t>Vårdvetenskap</a:t>
            </a:r>
          </a:p>
          <a:p>
            <a:endParaRPr lang="sv-SE" dirty="0"/>
          </a:p>
        </p:txBody>
      </p:sp>
    </p:spTree>
    <p:extLst>
      <p:ext uri="{BB962C8B-B14F-4D97-AF65-F5344CB8AC3E}">
        <p14:creationId xmlns:p14="http://schemas.microsoft.com/office/powerpoint/2010/main" val="953991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E339E3-0788-F196-C949-BCB7871CA589}"/>
              </a:ext>
            </a:extLst>
          </p:cNvPr>
          <p:cNvSpPr>
            <a:spLocks noGrp="1"/>
          </p:cNvSpPr>
          <p:nvPr>
            <p:ph type="ctrTitle"/>
          </p:nvPr>
        </p:nvSpPr>
        <p:spPr/>
        <p:txBody>
          <a:bodyPr/>
          <a:lstStyle/>
          <a:p>
            <a:r>
              <a:rPr lang="sv-SE" dirty="0"/>
              <a:t>Skandinaviens textila hem</a:t>
            </a:r>
          </a:p>
        </p:txBody>
      </p:sp>
      <p:sp>
        <p:nvSpPr>
          <p:cNvPr id="4" name="Platshållare för innehåll 3">
            <a:extLst>
              <a:ext uri="{FF2B5EF4-FFF2-40B4-BE49-F238E27FC236}">
                <a16:creationId xmlns:a16="http://schemas.microsoft.com/office/drawing/2014/main" id="{8114F467-9FC3-A94B-75BB-86663DC39131}"/>
              </a:ext>
            </a:extLst>
          </p:cNvPr>
          <p:cNvSpPr>
            <a:spLocks noGrp="1"/>
          </p:cNvSpPr>
          <p:nvPr>
            <p:ph sz="quarter" idx="12"/>
          </p:nvPr>
        </p:nvSpPr>
        <p:spPr/>
        <p:txBody>
          <a:bodyPr>
            <a:normAutofit fontScale="92500"/>
          </a:bodyPr>
          <a:lstStyle/>
          <a:p>
            <a:r>
              <a:rPr lang="sv-SE" sz="1800" i="1" dirty="0">
                <a:solidFill>
                  <a:schemeClr val="accent6"/>
                </a:solidFill>
              </a:rPr>
              <a:t>Textilhögskolan har sina anor från 1866 då den Tekniska </a:t>
            </a:r>
            <a:r>
              <a:rPr lang="sv-SE" sz="1800" i="1" dirty="0" err="1">
                <a:solidFill>
                  <a:schemeClr val="accent6"/>
                </a:solidFill>
              </a:rPr>
              <a:t>Väfskolan</a:t>
            </a:r>
            <a:r>
              <a:rPr lang="sv-SE" sz="1800" i="1" dirty="0">
                <a:solidFill>
                  <a:schemeClr val="accent6"/>
                </a:solidFill>
              </a:rPr>
              <a:t> grundades. I dag bedriver vi några av världens främsta utbildningar inom områdena design, teknik och management.</a:t>
            </a:r>
          </a:p>
          <a:p>
            <a:r>
              <a:rPr lang="sv-SE" sz="1800" dirty="0"/>
              <a:t>Studenterna får möjlighet att kombinera kreativitet och teori med praktiskt arbete. I de moderna maskinhallarna finns handsticksmaskiner, avancerad 3D-teknik, textiltryckeri och färglaboratorier.</a:t>
            </a:r>
          </a:p>
          <a:p>
            <a:endParaRPr lang="sv-SE" sz="1800" dirty="0"/>
          </a:p>
        </p:txBody>
      </p:sp>
      <p:pic>
        <p:nvPicPr>
          <p:cNvPr id="5" name="Platshållare för bild 4" descr="En bild som visar nära&#10;&#10;Automatiskt genererad beskrivning">
            <a:extLst>
              <a:ext uri="{FF2B5EF4-FFF2-40B4-BE49-F238E27FC236}">
                <a16:creationId xmlns:a16="http://schemas.microsoft.com/office/drawing/2014/main" id="{CED43B60-5F4B-1ED3-6BFE-D96BEAE28475}"/>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a:stretch/>
        </p:blipFill>
        <p:spPr>
          <a:xfrm>
            <a:off x="0" y="0"/>
            <a:ext cx="4438650" cy="6858000"/>
          </a:xfrm>
        </p:spPr>
      </p:pic>
    </p:spTree>
    <p:extLst>
      <p:ext uri="{BB962C8B-B14F-4D97-AF65-F5344CB8AC3E}">
        <p14:creationId xmlns:p14="http://schemas.microsoft.com/office/powerpoint/2010/main" val="2583020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19425F-462A-3215-E777-0751DA447D1B}"/>
              </a:ext>
            </a:extLst>
          </p:cNvPr>
          <p:cNvSpPr>
            <a:spLocks noGrp="1"/>
          </p:cNvSpPr>
          <p:nvPr>
            <p:ph type="ctrTitle"/>
          </p:nvPr>
        </p:nvSpPr>
        <p:spPr/>
        <p:txBody>
          <a:bodyPr/>
          <a:lstStyle/>
          <a:p>
            <a:r>
              <a:rPr lang="sv-SE" dirty="0"/>
              <a:t>Boken, webben och framtiden</a:t>
            </a:r>
          </a:p>
        </p:txBody>
      </p:sp>
      <p:sp>
        <p:nvSpPr>
          <p:cNvPr id="4" name="Platshållare för innehåll 3">
            <a:extLst>
              <a:ext uri="{FF2B5EF4-FFF2-40B4-BE49-F238E27FC236}">
                <a16:creationId xmlns:a16="http://schemas.microsoft.com/office/drawing/2014/main" id="{A19FE35C-6F66-810D-E66C-71C3387B813F}"/>
              </a:ext>
            </a:extLst>
          </p:cNvPr>
          <p:cNvSpPr>
            <a:spLocks noGrp="1"/>
          </p:cNvSpPr>
          <p:nvPr>
            <p:ph sz="quarter" idx="12"/>
          </p:nvPr>
        </p:nvSpPr>
        <p:spPr/>
        <p:txBody>
          <a:bodyPr>
            <a:normAutofit fontScale="77500" lnSpcReduction="20000"/>
          </a:bodyPr>
          <a:lstStyle/>
          <a:p>
            <a:r>
              <a:rPr lang="sv-SE" i="1" dirty="0">
                <a:solidFill>
                  <a:schemeClr val="accent6"/>
                </a:solidFill>
              </a:rPr>
              <a:t>Bibliotekshögskolan grundades 1972 och bedriver internationellt erkänd utbildning och forskning inom biblioteks- och informationsvetenskap. </a:t>
            </a:r>
          </a:p>
          <a:p>
            <a:r>
              <a:rPr lang="sv-SE" dirty="0"/>
              <a:t>Här bedrivs forskning inom fyra huvudområden:</a:t>
            </a:r>
          </a:p>
          <a:p>
            <a:pPr marL="342900" indent="-342900">
              <a:buFont typeface="Arial" panose="020B0604020202020204" pitchFamily="34" charset="0"/>
              <a:buChar char="•"/>
            </a:pPr>
            <a:r>
              <a:rPr lang="sv-SE" dirty="0"/>
              <a:t>Informationspraktiker</a:t>
            </a:r>
          </a:p>
          <a:p>
            <a:pPr marL="342900" indent="-342900">
              <a:buFont typeface="Arial" panose="020B0604020202020204" pitchFamily="34" charset="0"/>
              <a:buChar char="•"/>
            </a:pPr>
            <a:r>
              <a:rPr lang="sv-SE" sz="2000" dirty="0">
                <a:latin typeface="+mj-lt"/>
              </a:rPr>
              <a:t>Digitala resurser och tjänster inom kultur- och informationsområdet</a:t>
            </a:r>
          </a:p>
          <a:p>
            <a:pPr marL="342900" indent="-342900">
              <a:buFont typeface="Arial" panose="020B0604020202020204" pitchFamily="34" charset="0"/>
              <a:buChar char="•"/>
            </a:pPr>
            <a:r>
              <a:rPr lang="sv-SE" sz="2000" dirty="0">
                <a:latin typeface="+mj-lt"/>
              </a:rPr>
              <a:t>Bibliotek, kultur och samhälle</a:t>
            </a:r>
          </a:p>
          <a:p>
            <a:pPr marL="342900" indent="-342900">
              <a:buFont typeface="Arial" panose="020B0604020202020204" pitchFamily="34" charset="0"/>
              <a:buChar char="•"/>
            </a:pPr>
            <a:r>
              <a:rPr lang="sv-SE" sz="2000" dirty="0">
                <a:latin typeface="+mj-lt"/>
              </a:rPr>
              <a:t>Social Media Studies</a:t>
            </a:r>
          </a:p>
          <a:p>
            <a:pPr marL="342900" indent="-342900">
              <a:buFont typeface="Arial" panose="020B0604020202020204" pitchFamily="34" charset="0"/>
              <a:buChar char="•"/>
            </a:pPr>
            <a:endParaRPr lang="sv-SE" sz="2000" dirty="0">
              <a:latin typeface="+mj-lt"/>
            </a:endParaRP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dirty="0"/>
          </a:p>
        </p:txBody>
      </p:sp>
      <p:pic>
        <p:nvPicPr>
          <p:cNvPr id="5" name="Platshållare för bild 28" descr="En bild som visar bokskåp, rum, bok, scen&#10;&#10;Automatiskt genererad beskrivning">
            <a:extLst>
              <a:ext uri="{FF2B5EF4-FFF2-40B4-BE49-F238E27FC236}">
                <a16:creationId xmlns:a16="http://schemas.microsoft.com/office/drawing/2014/main" id="{F09985AB-22F3-DE6A-356E-2323142C4330}"/>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a:xfrm>
            <a:off x="0" y="0"/>
            <a:ext cx="4438650" cy="6858000"/>
          </a:xfrm>
        </p:spPr>
      </p:pic>
    </p:spTree>
    <p:extLst>
      <p:ext uri="{BB962C8B-B14F-4D97-AF65-F5344CB8AC3E}">
        <p14:creationId xmlns:p14="http://schemas.microsoft.com/office/powerpoint/2010/main" val="242496862"/>
      </p:ext>
    </p:extLst>
  </p:cSld>
  <p:clrMapOvr>
    <a:masterClrMapping/>
  </p:clrMapOvr>
</p:sld>
</file>

<file path=ppt/theme/theme1.xml><?xml version="1.0" encoding="utf-8"?>
<a:theme xmlns:a="http://schemas.openxmlformats.org/drawingml/2006/main" name="HB Norrsken">
  <a:themeElements>
    <a:clrScheme name="Högskolan i Borås">
      <a:dk1>
        <a:srgbClr val="152838"/>
      </a:dk1>
      <a:lt1>
        <a:srgbClr val="FFFFFF"/>
      </a:lt1>
      <a:dk2>
        <a:srgbClr val="476D88"/>
      </a:dk2>
      <a:lt2>
        <a:srgbClr val="E7E6E6"/>
      </a:lt2>
      <a:accent1>
        <a:srgbClr val="A86465"/>
      </a:accent1>
      <a:accent2>
        <a:srgbClr val="CF8255"/>
      </a:accent2>
      <a:accent3>
        <a:srgbClr val="F7E2AA"/>
      </a:accent3>
      <a:accent4>
        <a:srgbClr val="DFBB61"/>
      </a:accent4>
      <a:accent5>
        <a:srgbClr val="6EAEB9"/>
      </a:accent5>
      <a:accent6>
        <a:srgbClr val="D9A799"/>
      </a:accent6>
      <a:hlink>
        <a:srgbClr val="A76365"/>
      </a:hlink>
      <a:folHlink>
        <a:srgbClr val="CF8254"/>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HB utkast klar SV.potx" id="{D4F0156A-F536-4997-BDB5-7AA5D86250C5}" vid="{0CC572EA-A38F-442C-85A9-EB1EDAA406CE}"/>
    </a:ext>
  </a:extLst>
</a:theme>
</file>

<file path=ppt/theme/theme2.xml><?xml version="1.0" encoding="utf-8"?>
<a:theme xmlns:a="http://schemas.openxmlformats.org/drawingml/2006/main" name="HB Vit med blå hörnlogga">
  <a:themeElements>
    <a:clrScheme name="Högskolan i Borås">
      <a:dk1>
        <a:srgbClr val="152838"/>
      </a:dk1>
      <a:lt1>
        <a:srgbClr val="FFFFFF"/>
      </a:lt1>
      <a:dk2>
        <a:srgbClr val="476D88"/>
      </a:dk2>
      <a:lt2>
        <a:srgbClr val="E7E6E6"/>
      </a:lt2>
      <a:accent1>
        <a:srgbClr val="A86465"/>
      </a:accent1>
      <a:accent2>
        <a:srgbClr val="CF8255"/>
      </a:accent2>
      <a:accent3>
        <a:srgbClr val="F7E2AA"/>
      </a:accent3>
      <a:accent4>
        <a:srgbClr val="DFBB61"/>
      </a:accent4>
      <a:accent5>
        <a:srgbClr val="6EAEB9"/>
      </a:accent5>
      <a:accent6>
        <a:srgbClr val="D9A799"/>
      </a:accent6>
      <a:hlink>
        <a:srgbClr val="A76365"/>
      </a:hlink>
      <a:folHlink>
        <a:srgbClr val="CF8254"/>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HB utkast klar SV.potx" id="{D4F0156A-F536-4997-BDB5-7AA5D86250C5}" vid="{6534B4EB-1EBD-4C9B-92A3-C4C447B7158E}"/>
    </a:ext>
  </a:extLst>
</a:theme>
</file>

<file path=ppt/theme/theme3.xml><?xml version="1.0" encoding="utf-8"?>
<a:theme xmlns:a="http://schemas.openxmlformats.org/drawingml/2006/main" name="HB Vit med bronsfärgad hörnlogga">
  <a:themeElements>
    <a:clrScheme name="Högskolan i Borås">
      <a:dk1>
        <a:srgbClr val="152838"/>
      </a:dk1>
      <a:lt1>
        <a:srgbClr val="FFFFFF"/>
      </a:lt1>
      <a:dk2>
        <a:srgbClr val="476D88"/>
      </a:dk2>
      <a:lt2>
        <a:srgbClr val="E7E6E6"/>
      </a:lt2>
      <a:accent1>
        <a:srgbClr val="A86465"/>
      </a:accent1>
      <a:accent2>
        <a:srgbClr val="CF8255"/>
      </a:accent2>
      <a:accent3>
        <a:srgbClr val="F7E2AA"/>
      </a:accent3>
      <a:accent4>
        <a:srgbClr val="DFBB61"/>
      </a:accent4>
      <a:accent5>
        <a:srgbClr val="6EAEB9"/>
      </a:accent5>
      <a:accent6>
        <a:srgbClr val="D9A799"/>
      </a:accent6>
      <a:hlink>
        <a:srgbClr val="A76365"/>
      </a:hlink>
      <a:folHlink>
        <a:srgbClr val="CF8254"/>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HB utkast klar SV.potx" id="{D4F0156A-F536-4997-BDB5-7AA5D86250C5}" vid="{48EB41A7-6E04-4C15-BC3E-140CC2D342EA}"/>
    </a:ext>
  </a:extLst>
</a:theme>
</file>

<file path=ppt/theme/theme4.xml><?xml version="1.0" encoding="utf-8"?>
<a:theme xmlns:a="http://schemas.openxmlformats.org/drawingml/2006/main" name="HB Blåmussla">
  <a:themeElements>
    <a:clrScheme name="Högskolan i Borås">
      <a:dk1>
        <a:srgbClr val="152838"/>
      </a:dk1>
      <a:lt1>
        <a:srgbClr val="FFFFFF"/>
      </a:lt1>
      <a:dk2>
        <a:srgbClr val="476D88"/>
      </a:dk2>
      <a:lt2>
        <a:srgbClr val="E7E6E6"/>
      </a:lt2>
      <a:accent1>
        <a:srgbClr val="A86465"/>
      </a:accent1>
      <a:accent2>
        <a:srgbClr val="CF8255"/>
      </a:accent2>
      <a:accent3>
        <a:srgbClr val="F7E2AA"/>
      </a:accent3>
      <a:accent4>
        <a:srgbClr val="DFBB61"/>
      </a:accent4>
      <a:accent5>
        <a:srgbClr val="6EAEB9"/>
      </a:accent5>
      <a:accent6>
        <a:srgbClr val="D9A799"/>
      </a:accent6>
      <a:hlink>
        <a:srgbClr val="A76365"/>
      </a:hlink>
      <a:folHlink>
        <a:srgbClr val="CF8254"/>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HB utkast klar SV.potx" id="{D4F0156A-F536-4997-BDB5-7AA5D86250C5}" vid="{243B7713-1A11-44EB-AE1B-3A8B4FAA6573}"/>
    </a:ext>
  </a:extLst>
</a:theme>
</file>

<file path=ppt/theme/theme5.xml><?xml version="1.0" encoding="utf-8"?>
<a:theme xmlns:a="http://schemas.openxmlformats.org/drawingml/2006/main" name="HB Sotig">
  <a:themeElements>
    <a:clrScheme name="Högskolan i Borås">
      <a:dk1>
        <a:srgbClr val="152838"/>
      </a:dk1>
      <a:lt1>
        <a:srgbClr val="FFFFFF"/>
      </a:lt1>
      <a:dk2>
        <a:srgbClr val="476D88"/>
      </a:dk2>
      <a:lt2>
        <a:srgbClr val="E7E6E6"/>
      </a:lt2>
      <a:accent1>
        <a:srgbClr val="A86465"/>
      </a:accent1>
      <a:accent2>
        <a:srgbClr val="CF8255"/>
      </a:accent2>
      <a:accent3>
        <a:srgbClr val="F7E2AA"/>
      </a:accent3>
      <a:accent4>
        <a:srgbClr val="DFBB61"/>
      </a:accent4>
      <a:accent5>
        <a:srgbClr val="6EAEB9"/>
      </a:accent5>
      <a:accent6>
        <a:srgbClr val="D9A799"/>
      </a:accent6>
      <a:hlink>
        <a:srgbClr val="A76365"/>
      </a:hlink>
      <a:folHlink>
        <a:srgbClr val="CF8254"/>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HB utkast klar SV.potx" id="{D4F0156A-F536-4997-BDB5-7AA5D86250C5}" vid="{8C338D24-5743-45B4-A97E-0D15E7E66BEC}"/>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PPT HB utkast klar SV</Template>
  <TotalTime>1524</TotalTime>
  <Words>738</Words>
  <Application>Microsoft Office PowerPoint</Application>
  <PresentationFormat>Widescreen</PresentationFormat>
  <Paragraphs>87</Paragraphs>
  <Slides>14</Slides>
  <Notes>8</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14</vt:i4>
      </vt:variant>
    </vt:vector>
  </HeadingPairs>
  <TitlesOfParts>
    <vt:vector size="22" baseType="lpstr">
      <vt:lpstr>Aptos</vt:lpstr>
      <vt:lpstr>Arial</vt:lpstr>
      <vt:lpstr>Georgia</vt:lpstr>
      <vt:lpstr>HB Norrsken</vt:lpstr>
      <vt:lpstr>HB Vit med blå hörnlogga</vt:lpstr>
      <vt:lpstr>HB Vit med bronsfärgad hörnlogga</vt:lpstr>
      <vt:lpstr>HB Blåmussla</vt:lpstr>
      <vt:lpstr>HB Sotig</vt:lpstr>
      <vt:lpstr>Högskolan i Borås</vt:lpstr>
      <vt:lpstr>Tillsammans tar vi  ansvar för framtiden</vt:lpstr>
      <vt:lpstr>Våra mål</vt:lpstr>
      <vt:lpstr>Strategier kopplade till högskolans mål</vt:lpstr>
      <vt:lpstr>Sveriges största högskola</vt:lpstr>
      <vt:lpstr>PowerPoint Presentation</vt:lpstr>
      <vt:lpstr>Våra utbildningsområden</vt:lpstr>
      <vt:lpstr>Skandinaviens textila hem</vt:lpstr>
      <vt:lpstr>Boken, webben och framtiden</vt:lpstr>
      <vt:lpstr>Startpunkten för framtidens poliser</vt:lpstr>
      <vt:lpstr>Forskning som förändrar samhället</vt:lpstr>
      <vt:lpstr>Strategiskt viktiga centrumbildningar</vt:lpstr>
      <vt:lpstr>Högskolan i siffror</vt:lpstr>
      <vt:lpstr>Högskolan i Borås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Wilma Persson</dc:creator>
  <cp:lastModifiedBy>Sara Lundgren</cp:lastModifiedBy>
  <cp:revision>7</cp:revision>
  <dcterms:created xsi:type="dcterms:W3CDTF">2024-03-26T12:38:43Z</dcterms:created>
  <dcterms:modified xsi:type="dcterms:W3CDTF">2024-06-11T09:46:43Z</dcterms:modified>
</cp:coreProperties>
</file>